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1"/>
    <p:sldMasterId id="2147483684" r:id="rId2"/>
  </p:sldMasterIdLst>
  <p:notesMasterIdLst>
    <p:notesMasterId r:id="rId76"/>
  </p:notesMasterIdLst>
  <p:sldIdLst>
    <p:sldId id="256" r:id="rId3"/>
    <p:sldId id="280" r:id="rId4"/>
    <p:sldId id="341" r:id="rId5"/>
    <p:sldId id="298" r:id="rId6"/>
    <p:sldId id="299" r:id="rId7"/>
    <p:sldId id="300" r:id="rId8"/>
    <p:sldId id="303" r:id="rId9"/>
    <p:sldId id="304" r:id="rId10"/>
    <p:sldId id="301" r:id="rId11"/>
    <p:sldId id="302" r:id="rId12"/>
    <p:sldId id="305" r:id="rId13"/>
    <p:sldId id="342" r:id="rId14"/>
    <p:sldId id="343" r:id="rId15"/>
    <p:sldId id="307" r:id="rId16"/>
    <p:sldId id="308" r:id="rId17"/>
    <p:sldId id="347" r:id="rId18"/>
    <p:sldId id="306" r:id="rId19"/>
    <p:sldId id="311" r:id="rId20"/>
    <p:sldId id="312" r:id="rId21"/>
    <p:sldId id="314" r:id="rId22"/>
    <p:sldId id="281" r:id="rId23"/>
    <p:sldId id="324" r:id="rId24"/>
    <p:sldId id="282" r:id="rId25"/>
    <p:sldId id="339" r:id="rId26"/>
    <p:sldId id="285" r:id="rId27"/>
    <p:sldId id="283" r:id="rId28"/>
    <p:sldId id="257" r:id="rId29"/>
    <p:sldId id="258" r:id="rId30"/>
    <p:sldId id="260" r:id="rId31"/>
    <p:sldId id="261" r:id="rId32"/>
    <p:sldId id="266" r:id="rId33"/>
    <p:sldId id="267" r:id="rId34"/>
    <p:sldId id="268" r:id="rId35"/>
    <p:sldId id="269" r:id="rId36"/>
    <p:sldId id="262" r:id="rId37"/>
    <p:sldId id="270" r:id="rId38"/>
    <p:sldId id="271" r:id="rId39"/>
    <p:sldId id="272" r:id="rId40"/>
    <p:sldId id="273" r:id="rId41"/>
    <p:sldId id="274" r:id="rId42"/>
    <p:sldId id="275" r:id="rId43"/>
    <p:sldId id="263" r:id="rId44"/>
    <p:sldId id="279" r:id="rId45"/>
    <p:sldId id="346" r:id="rId46"/>
    <p:sldId id="276" r:id="rId47"/>
    <p:sldId id="277" r:id="rId48"/>
    <p:sldId id="278" r:id="rId49"/>
    <p:sldId id="334" r:id="rId50"/>
    <p:sldId id="294" r:id="rId51"/>
    <p:sldId id="296" r:id="rId52"/>
    <p:sldId id="297" r:id="rId53"/>
    <p:sldId id="295" r:id="rId54"/>
    <p:sldId id="319" r:id="rId55"/>
    <p:sldId id="318" r:id="rId56"/>
    <p:sldId id="264" r:id="rId57"/>
    <p:sldId id="337" r:id="rId58"/>
    <p:sldId id="321" r:id="rId59"/>
    <p:sldId id="292" r:id="rId60"/>
    <p:sldId id="326" r:id="rId61"/>
    <p:sldId id="325" r:id="rId62"/>
    <p:sldId id="335" r:id="rId63"/>
    <p:sldId id="336" r:id="rId64"/>
    <p:sldId id="322" r:id="rId65"/>
    <p:sldId id="323" r:id="rId66"/>
    <p:sldId id="265" r:id="rId67"/>
    <p:sldId id="340" r:id="rId68"/>
    <p:sldId id="338" r:id="rId69"/>
    <p:sldId id="327" r:id="rId70"/>
    <p:sldId id="328" r:id="rId71"/>
    <p:sldId id="329" r:id="rId72"/>
    <p:sldId id="331" r:id="rId73"/>
    <p:sldId id="332" r:id="rId74"/>
    <p:sldId id="344"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343" autoAdjust="0"/>
  </p:normalViewPr>
  <p:slideViewPr>
    <p:cSldViewPr snapToGrid="0">
      <p:cViewPr varScale="1">
        <p:scale>
          <a:sx n="69" d="100"/>
          <a:sy n="69" d="100"/>
        </p:scale>
        <p:origin x="756"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17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0D263-EA85-4F9D-BD92-8A6EBE5491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t-BR"/>
        </a:p>
      </dgm:t>
    </dgm:pt>
    <dgm:pt modelId="{5E79505C-E0AE-45EA-993F-B57285B17DF8}">
      <dgm:prSet phldrT="[Texto]">
        <dgm:style>
          <a:lnRef idx="0">
            <a:schemeClr val="accent6"/>
          </a:lnRef>
          <a:fillRef idx="3">
            <a:schemeClr val="accent6"/>
          </a:fillRef>
          <a:effectRef idx="3">
            <a:schemeClr val="accent6"/>
          </a:effectRef>
          <a:fontRef idx="minor">
            <a:schemeClr val="lt1"/>
          </a:fontRef>
        </dgm:style>
      </dgm:prSet>
      <dgm:spPr>
        <a:gradFill rotWithShape="0">
          <a:gsLst>
            <a:gs pos="0">
              <a:srgbClr val="FF9900"/>
            </a:gs>
            <a:gs pos="80000">
              <a:srgbClr val="FF9900"/>
            </a:gs>
            <a:gs pos="100000">
              <a:srgbClr val="FF9900"/>
            </a:gs>
          </a:gsLst>
        </a:gradFill>
      </dgm:spPr>
      <dgm:t>
        <a:bodyPr/>
        <a:lstStyle/>
        <a:p>
          <a:r>
            <a:rPr lang="pt-BR" b="1" smtClean="0">
              <a:latin typeface="Calibri" panose="020F0502020204030204" pitchFamily="34" charset="0"/>
            </a:rPr>
            <a:t>Secretário</a:t>
          </a:r>
          <a:endParaRPr lang="pt-BR" b="1" dirty="0">
            <a:latin typeface="Calibri" panose="020F0502020204030204" pitchFamily="34" charset="0"/>
          </a:endParaRPr>
        </a:p>
      </dgm:t>
    </dgm:pt>
    <dgm:pt modelId="{543ED9C2-57D3-4289-95E8-09E420A5F580}" type="parTrans" cxnId="{FBB0FFEE-FF9A-4566-8531-2F14CF57FA10}">
      <dgm:prSet/>
      <dgm:spPr/>
      <dgm:t>
        <a:bodyPr/>
        <a:lstStyle/>
        <a:p>
          <a:endParaRPr lang="pt-BR"/>
        </a:p>
      </dgm:t>
    </dgm:pt>
    <dgm:pt modelId="{EE78455B-6A9C-4C0F-84C2-E123DE67FA22}" type="sibTrans" cxnId="{FBB0FFEE-FF9A-4566-8531-2F14CF57FA10}">
      <dgm:prSet/>
      <dgm:spPr>
        <a:solidFill>
          <a:schemeClr val="bg2">
            <a:lumMod val="60000"/>
            <a:lumOff val="40000"/>
          </a:schemeClr>
        </a:solidFill>
      </dgm:spPr>
      <dgm:t>
        <a:bodyPr/>
        <a:lstStyle/>
        <a:p>
          <a:endParaRPr lang="pt-BR"/>
        </a:p>
      </dgm:t>
    </dgm:pt>
    <dgm:pt modelId="{D48EBF45-0C01-4D03-9BF2-3A46731F8D25}">
      <dgm:prSet phldrT="[Texto]"/>
      <dgm:spPr>
        <a:solidFill>
          <a:schemeClr val="accent6">
            <a:lumMod val="60000"/>
            <a:lumOff val="40000"/>
          </a:schemeClr>
        </a:solidFill>
      </dgm:spPr>
      <dgm:t>
        <a:bodyPr/>
        <a:lstStyle/>
        <a:p>
          <a:r>
            <a:rPr lang="pt-BR" b="1" smtClean="0">
              <a:latin typeface="Calibri" panose="020F0502020204030204" pitchFamily="34" charset="0"/>
            </a:rPr>
            <a:t>Prefeito</a:t>
          </a:r>
          <a:endParaRPr lang="pt-BR" b="1" dirty="0">
            <a:latin typeface="Calibri" panose="020F0502020204030204" pitchFamily="34" charset="0"/>
          </a:endParaRPr>
        </a:p>
      </dgm:t>
    </dgm:pt>
    <dgm:pt modelId="{E72536CB-73B4-41CF-B955-94515EA0756D}" type="parTrans" cxnId="{CE170898-50FD-4826-9F66-CEFD386DBE00}">
      <dgm:prSet/>
      <dgm:spPr/>
      <dgm:t>
        <a:bodyPr/>
        <a:lstStyle/>
        <a:p>
          <a:endParaRPr lang="pt-BR"/>
        </a:p>
      </dgm:t>
    </dgm:pt>
    <dgm:pt modelId="{470CC025-90C2-4EFA-9D71-E4E8881F4D79}" type="sibTrans" cxnId="{CE170898-50FD-4826-9F66-CEFD386DBE00}">
      <dgm:prSet/>
      <dgm:spPr>
        <a:solidFill>
          <a:schemeClr val="bg2">
            <a:lumMod val="60000"/>
            <a:lumOff val="40000"/>
          </a:schemeClr>
        </a:solidFill>
      </dgm:spPr>
      <dgm:t>
        <a:bodyPr/>
        <a:lstStyle/>
        <a:p>
          <a:endParaRPr lang="pt-BR"/>
        </a:p>
      </dgm:t>
    </dgm:pt>
    <dgm:pt modelId="{BCD5D4B3-9583-490F-A6AE-3D91F0F2AE5D}">
      <dgm:prSet phldrT="[Texto]"/>
      <dgm:spPr>
        <a:solidFill>
          <a:schemeClr val="accent6">
            <a:lumMod val="60000"/>
            <a:lumOff val="40000"/>
          </a:schemeClr>
        </a:solidFill>
      </dgm:spPr>
      <dgm:t>
        <a:bodyPr/>
        <a:lstStyle/>
        <a:p>
          <a:r>
            <a:rPr lang="pt-BR" b="1" dirty="0" smtClean="0">
              <a:latin typeface="Calibri" panose="020F0502020204030204" pitchFamily="34" charset="0"/>
            </a:rPr>
            <a:t>Setor de Compras</a:t>
          </a:r>
          <a:endParaRPr lang="pt-BR" b="1" dirty="0">
            <a:latin typeface="Calibri" panose="020F0502020204030204" pitchFamily="34" charset="0"/>
          </a:endParaRPr>
        </a:p>
      </dgm:t>
    </dgm:pt>
    <dgm:pt modelId="{9BF29418-CA3D-4BFA-BB8C-2D38D08A2EB1}" type="parTrans" cxnId="{A8BB9A77-34B0-4DBB-9F38-5E353E5871AA}">
      <dgm:prSet/>
      <dgm:spPr/>
      <dgm:t>
        <a:bodyPr/>
        <a:lstStyle/>
        <a:p>
          <a:endParaRPr lang="pt-BR"/>
        </a:p>
      </dgm:t>
    </dgm:pt>
    <dgm:pt modelId="{5362BEDB-446D-47F4-8774-D3219461C0DC}" type="sibTrans" cxnId="{A8BB9A77-34B0-4DBB-9F38-5E353E5871AA}">
      <dgm:prSet/>
      <dgm:spPr>
        <a:solidFill>
          <a:schemeClr val="bg2">
            <a:lumMod val="60000"/>
            <a:lumOff val="40000"/>
          </a:schemeClr>
        </a:solidFill>
      </dgm:spPr>
      <dgm:t>
        <a:bodyPr/>
        <a:lstStyle/>
        <a:p>
          <a:endParaRPr lang="pt-BR"/>
        </a:p>
      </dgm:t>
    </dgm:pt>
    <dgm:pt modelId="{9F0577F7-477F-42DF-A330-82AD997FD895}">
      <dgm:prSet phldrT="[Texto]"/>
      <dgm:spPr>
        <a:solidFill>
          <a:srgbClr val="92D050"/>
        </a:solidFill>
      </dgm:spPr>
      <dgm:t>
        <a:bodyPr/>
        <a:lstStyle/>
        <a:p>
          <a:r>
            <a:rPr lang="pt-BR" dirty="0" smtClean="0">
              <a:latin typeface="Calibri" panose="020F0502020204030204" pitchFamily="34" charset="0"/>
            </a:rPr>
            <a:t>Comissão de Licitação</a:t>
          </a:r>
          <a:endParaRPr lang="pt-BR" dirty="0">
            <a:latin typeface="Calibri" panose="020F0502020204030204" pitchFamily="34" charset="0"/>
          </a:endParaRPr>
        </a:p>
      </dgm:t>
    </dgm:pt>
    <dgm:pt modelId="{8A40F5D6-EB1A-4758-BD82-3981DDE1E35F}" type="parTrans" cxnId="{8CB1596C-B256-4679-88C7-6135EC9FC14B}">
      <dgm:prSet/>
      <dgm:spPr/>
      <dgm:t>
        <a:bodyPr/>
        <a:lstStyle/>
        <a:p>
          <a:endParaRPr lang="pt-BR"/>
        </a:p>
      </dgm:t>
    </dgm:pt>
    <dgm:pt modelId="{DC6356F3-69EA-4F7A-B1F6-CFF28158168B}" type="sibTrans" cxnId="{8CB1596C-B256-4679-88C7-6135EC9FC14B}">
      <dgm:prSet/>
      <dgm:spPr>
        <a:blipFill rotWithShape="0">
          <a:blip xmlns:r="http://schemas.openxmlformats.org/officeDocument/2006/relationships" r:embed="rId1"/>
          <a:stretch>
            <a:fillRect/>
          </a:stretch>
        </a:blipFill>
      </dgm:spPr>
      <dgm:t>
        <a:bodyPr/>
        <a:lstStyle/>
        <a:p>
          <a:endParaRPr lang="pt-BR"/>
        </a:p>
      </dgm:t>
    </dgm:pt>
    <dgm:pt modelId="{9ABEA62C-B9E5-4F48-9CD8-9BCDDE5EFBC0}">
      <dgm:prSet phldrT="[Texto]">
        <dgm:style>
          <a:lnRef idx="0">
            <a:schemeClr val="accent2"/>
          </a:lnRef>
          <a:fillRef idx="3">
            <a:schemeClr val="accent2"/>
          </a:fillRef>
          <a:effectRef idx="3">
            <a:schemeClr val="accent2"/>
          </a:effectRef>
          <a:fontRef idx="minor">
            <a:schemeClr val="lt1"/>
          </a:fontRef>
        </dgm:style>
      </dgm:prSet>
      <dgm:spPr>
        <a:solidFill>
          <a:srgbClr val="C00000"/>
        </a:solidFill>
      </dgm:spPr>
      <dgm:t>
        <a:bodyPr/>
        <a:lstStyle/>
        <a:p>
          <a:r>
            <a:rPr lang="pt-BR" dirty="0" smtClean="0">
              <a:latin typeface="Calibri" panose="020F0502020204030204" pitchFamily="34" charset="0"/>
            </a:rPr>
            <a:t>Prefeito</a:t>
          </a:r>
          <a:endParaRPr lang="pt-BR" b="1" dirty="0">
            <a:latin typeface="Calibri" panose="020F0502020204030204" pitchFamily="34" charset="0"/>
          </a:endParaRPr>
        </a:p>
      </dgm:t>
    </dgm:pt>
    <dgm:pt modelId="{17189288-6337-4BE9-8C5E-DCEA1392F9AB}" type="parTrans" cxnId="{9C8354EE-BBAE-4528-AAB9-62B9E1BA3B08}">
      <dgm:prSet/>
      <dgm:spPr/>
      <dgm:t>
        <a:bodyPr/>
        <a:lstStyle/>
        <a:p>
          <a:endParaRPr lang="pt-BR"/>
        </a:p>
      </dgm:t>
    </dgm:pt>
    <dgm:pt modelId="{8AA4A603-ABFA-4AAD-B5E1-47BEC3A1B432}" type="sibTrans" cxnId="{9C8354EE-BBAE-4528-AAB9-62B9E1BA3B08}">
      <dgm:prSet/>
      <dgm:spPr>
        <a:solidFill>
          <a:schemeClr val="bg2">
            <a:lumMod val="60000"/>
            <a:lumOff val="40000"/>
          </a:schemeClr>
        </a:solidFill>
      </dgm:spPr>
      <dgm:t>
        <a:bodyPr/>
        <a:lstStyle/>
        <a:p>
          <a:endParaRPr lang="pt-BR"/>
        </a:p>
      </dgm:t>
    </dgm:pt>
    <dgm:pt modelId="{1EDBCA71-5E2A-4E80-85D6-81EBA21DD268}">
      <dgm:prSet/>
      <dgm:spPr>
        <a:solidFill>
          <a:srgbClr val="92D050"/>
        </a:solidFill>
      </dgm:spPr>
      <dgm:t>
        <a:bodyPr/>
        <a:lstStyle/>
        <a:p>
          <a:r>
            <a:rPr lang="pt-BR" dirty="0" smtClean="0">
              <a:latin typeface="Calibri" panose="020F0502020204030204" pitchFamily="34" charset="0"/>
            </a:rPr>
            <a:t>Comissão de Licitação</a:t>
          </a:r>
          <a:endParaRPr lang="pt-BR" dirty="0">
            <a:latin typeface="Calibri" panose="020F0502020204030204" pitchFamily="34" charset="0"/>
          </a:endParaRPr>
        </a:p>
      </dgm:t>
    </dgm:pt>
    <dgm:pt modelId="{FB2C25AA-9683-4982-A2C3-B8EC0A4C3452}" type="parTrans" cxnId="{F7896D69-CA01-4A32-A185-2FEEFD40D3B6}">
      <dgm:prSet/>
      <dgm:spPr/>
      <dgm:t>
        <a:bodyPr/>
        <a:lstStyle/>
        <a:p>
          <a:endParaRPr lang="pt-BR"/>
        </a:p>
      </dgm:t>
    </dgm:pt>
    <dgm:pt modelId="{3BA86C55-1BCC-4D5D-A255-BA619C458614}" type="sibTrans" cxnId="{F7896D69-CA01-4A32-A185-2FEEFD40D3B6}">
      <dgm:prSet/>
      <dgm:spPr/>
      <dgm:t>
        <a:bodyPr/>
        <a:lstStyle/>
        <a:p>
          <a:endParaRPr lang="pt-BR"/>
        </a:p>
      </dgm:t>
    </dgm:pt>
    <dgm:pt modelId="{7DD33077-AA55-4986-AF18-98F5421BD8D3}">
      <dgm:prSet/>
      <dgm:spPr>
        <a:solidFill>
          <a:srgbClr val="92D050"/>
        </a:solidFill>
      </dgm:spPr>
      <dgm:t>
        <a:bodyPr/>
        <a:lstStyle/>
        <a:p>
          <a:r>
            <a:rPr lang="pt-BR" dirty="0" smtClean="0">
              <a:latin typeface="Calibri" panose="020F0502020204030204" pitchFamily="34" charset="0"/>
            </a:rPr>
            <a:t>Contabilidade</a:t>
          </a:r>
          <a:endParaRPr lang="pt-BR" dirty="0">
            <a:latin typeface="Calibri" panose="020F0502020204030204" pitchFamily="34" charset="0"/>
          </a:endParaRPr>
        </a:p>
      </dgm:t>
    </dgm:pt>
    <dgm:pt modelId="{35719E2D-569E-477D-9EFA-02174AA44AEB}" type="parTrans" cxnId="{D42E394E-DA83-4FCA-BFEF-44D45AD1BCBD}">
      <dgm:prSet/>
      <dgm:spPr/>
      <dgm:t>
        <a:bodyPr/>
        <a:lstStyle/>
        <a:p>
          <a:endParaRPr lang="pt-BR"/>
        </a:p>
      </dgm:t>
    </dgm:pt>
    <dgm:pt modelId="{0EB5699C-2CE0-41FD-80F0-6E13662BAD63}" type="sibTrans" cxnId="{D42E394E-DA83-4FCA-BFEF-44D45AD1BCBD}">
      <dgm:prSet/>
      <dgm:spPr/>
      <dgm:t>
        <a:bodyPr/>
        <a:lstStyle/>
        <a:p>
          <a:endParaRPr lang="pt-BR"/>
        </a:p>
      </dgm:t>
    </dgm:pt>
    <dgm:pt modelId="{5020674D-F346-4E22-B858-9779DE11B6B8}">
      <dgm:prSet/>
      <dgm:spPr>
        <a:solidFill>
          <a:srgbClr val="92D050"/>
        </a:solidFill>
      </dgm:spPr>
      <dgm:t>
        <a:bodyPr/>
        <a:lstStyle/>
        <a:p>
          <a:r>
            <a:rPr lang="pt-BR" dirty="0" smtClean="0">
              <a:latin typeface="Calibri" panose="020F0502020204030204" pitchFamily="34" charset="0"/>
            </a:rPr>
            <a:t>Assessoria Jurídica</a:t>
          </a:r>
          <a:endParaRPr lang="pt-BR" dirty="0">
            <a:latin typeface="Calibri" panose="020F0502020204030204" pitchFamily="34" charset="0"/>
          </a:endParaRPr>
        </a:p>
      </dgm:t>
    </dgm:pt>
    <dgm:pt modelId="{A9872704-2664-4644-B14E-558FDB0A26D8}" type="parTrans" cxnId="{07AF9E5E-3066-49A0-909A-42863605D032}">
      <dgm:prSet/>
      <dgm:spPr/>
      <dgm:t>
        <a:bodyPr/>
        <a:lstStyle/>
        <a:p>
          <a:endParaRPr lang="pt-BR"/>
        </a:p>
      </dgm:t>
    </dgm:pt>
    <dgm:pt modelId="{6904A2D3-6921-469D-9997-CF249C90DADC}" type="sibTrans" cxnId="{07AF9E5E-3066-49A0-909A-42863605D032}">
      <dgm:prSet/>
      <dgm:spPr/>
      <dgm:t>
        <a:bodyPr/>
        <a:lstStyle/>
        <a:p>
          <a:endParaRPr lang="pt-BR"/>
        </a:p>
      </dgm:t>
    </dgm:pt>
    <dgm:pt modelId="{5EE900F3-D112-4700-BB10-2E7C92817243}">
      <dgm:prSet/>
      <dgm:spPr>
        <a:solidFill>
          <a:srgbClr val="0070C0"/>
        </a:solidFill>
      </dgm:spPr>
      <dgm:t>
        <a:bodyPr/>
        <a:lstStyle/>
        <a:p>
          <a:r>
            <a:rPr lang="pt-BR" dirty="0" smtClean="0">
              <a:latin typeface="Calibri" panose="020F0502020204030204" pitchFamily="34" charset="0"/>
            </a:rPr>
            <a:t>Divulgação</a:t>
          </a:r>
          <a:endParaRPr lang="pt-BR" dirty="0">
            <a:latin typeface="Calibri" panose="020F0502020204030204" pitchFamily="34" charset="0"/>
          </a:endParaRPr>
        </a:p>
      </dgm:t>
    </dgm:pt>
    <dgm:pt modelId="{DF0852F3-57AD-4551-AC5A-04E93D080DC0}" type="parTrans" cxnId="{30C97EEF-10D7-4EDC-89EE-67A024647F15}">
      <dgm:prSet/>
      <dgm:spPr/>
      <dgm:t>
        <a:bodyPr/>
        <a:lstStyle/>
        <a:p>
          <a:endParaRPr lang="pt-BR"/>
        </a:p>
      </dgm:t>
    </dgm:pt>
    <dgm:pt modelId="{EE83B466-1454-42F4-A170-D1D8292310DD}" type="sibTrans" cxnId="{30C97EEF-10D7-4EDC-89EE-67A024647F15}">
      <dgm:prSet/>
      <dgm:spPr>
        <a:blipFill rotWithShape="0">
          <a:blip xmlns:r="http://schemas.openxmlformats.org/officeDocument/2006/relationships" r:embed="rId1"/>
          <a:stretch>
            <a:fillRect/>
          </a:stretch>
        </a:blipFill>
      </dgm:spPr>
      <dgm:t>
        <a:bodyPr/>
        <a:lstStyle/>
        <a:p>
          <a:endParaRPr lang="pt-BR"/>
        </a:p>
      </dgm:t>
    </dgm:pt>
    <dgm:pt modelId="{8AC148F2-F451-460C-9D26-288BEEE764CB}" type="pres">
      <dgm:prSet presAssocID="{2510D263-EA85-4F9D-BD92-8A6EBE54919D}" presName="diagram" presStyleCnt="0">
        <dgm:presLayoutVars>
          <dgm:dir/>
          <dgm:resizeHandles val="exact"/>
        </dgm:presLayoutVars>
      </dgm:prSet>
      <dgm:spPr/>
      <dgm:t>
        <a:bodyPr/>
        <a:lstStyle/>
        <a:p>
          <a:endParaRPr lang="pt-BR"/>
        </a:p>
      </dgm:t>
    </dgm:pt>
    <dgm:pt modelId="{D6FA5AF1-8B19-4437-A13D-152546F33405}" type="pres">
      <dgm:prSet presAssocID="{5E79505C-E0AE-45EA-993F-B57285B17DF8}" presName="node" presStyleLbl="node1" presStyleIdx="0" presStyleCnt="9">
        <dgm:presLayoutVars>
          <dgm:bulletEnabled val="1"/>
        </dgm:presLayoutVars>
      </dgm:prSet>
      <dgm:spPr/>
      <dgm:t>
        <a:bodyPr/>
        <a:lstStyle/>
        <a:p>
          <a:endParaRPr lang="pt-BR"/>
        </a:p>
      </dgm:t>
    </dgm:pt>
    <dgm:pt modelId="{0008D320-DE09-4E44-9469-3ED0C63ED5F6}" type="pres">
      <dgm:prSet presAssocID="{EE78455B-6A9C-4C0F-84C2-E123DE67FA22}" presName="sibTrans" presStyleLbl="sibTrans2D1" presStyleIdx="0" presStyleCnt="8"/>
      <dgm:spPr>
        <a:prstGeom prst="rightArrow">
          <a:avLst/>
        </a:prstGeom>
      </dgm:spPr>
      <dgm:t>
        <a:bodyPr/>
        <a:lstStyle/>
        <a:p>
          <a:endParaRPr lang="pt-BR"/>
        </a:p>
      </dgm:t>
    </dgm:pt>
    <dgm:pt modelId="{25ED7687-4A3D-4EBE-8F9C-EB010EF48A44}" type="pres">
      <dgm:prSet presAssocID="{EE78455B-6A9C-4C0F-84C2-E123DE67FA22}" presName="connectorText" presStyleLbl="sibTrans2D1" presStyleIdx="0" presStyleCnt="8"/>
      <dgm:spPr/>
      <dgm:t>
        <a:bodyPr/>
        <a:lstStyle/>
        <a:p>
          <a:endParaRPr lang="pt-BR"/>
        </a:p>
      </dgm:t>
    </dgm:pt>
    <dgm:pt modelId="{26A6B537-AD6E-40FE-A761-B5A85E940998}" type="pres">
      <dgm:prSet presAssocID="{D48EBF45-0C01-4D03-9BF2-3A46731F8D25}" presName="node" presStyleLbl="node1" presStyleIdx="1" presStyleCnt="9">
        <dgm:presLayoutVars>
          <dgm:bulletEnabled val="1"/>
        </dgm:presLayoutVars>
      </dgm:prSet>
      <dgm:spPr/>
      <dgm:t>
        <a:bodyPr/>
        <a:lstStyle/>
        <a:p>
          <a:endParaRPr lang="pt-BR"/>
        </a:p>
      </dgm:t>
    </dgm:pt>
    <dgm:pt modelId="{9376837B-5A06-42D0-91C6-E45EEC42D5CC}" type="pres">
      <dgm:prSet presAssocID="{470CC025-90C2-4EFA-9D71-E4E8881F4D79}" presName="sibTrans" presStyleLbl="sibTrans2D1" presStyleIdx="1" presStyleCnt="8" custScaleX="124470" custLinFactNeighborX="5661" custLinFactNeighborY="-18100"/>
      <dgm:spPr>
        <a:prstGeom prst="rightArrow">
          <a:avLst/>
        </a:prstGeom>
      </dgm:spPr>
      <dgm:t>
        <a:bodyPr/>
        <a:lstStyle/>
        <a:p>
          <a:endParaRPr lang="pt-BR"/>
        </a:p>
      </dgm:t>
    </dgm:pt>
    <dgm:pt modelId="{0B245475-1127-405E-8E62-4AE6B89AA331}" type="pres">
      <dgm:prSet presAssocID="{470CC025-90C2-4EFA-9D71-E4E8881F4D79}" presName="connectorText" presStyleLbl="sibTrans2D1" presStyleIdx="1" presStyleCnt="8"/>
      <dgm:spPr/>
      <dgm:t>
        <a:bodyPr/>
        <a:lstStyle/>
        <a:p>
          <a:endParaRPr lang="pt-BR"/>
        </a:p>
      </dgm:t>
    </dgm:pt>
    <dgm:pt modelId="{FCD5F235-576E-480A-BDA4-A1656C32E613}" type="pres">
      <dgm:prSet presAssocID="{BCD5D4B3-9583-490F-A6AE-3D91F0F2AE5D}" presName="node" presStyleLbl="node1" presStyleIdx="2" presStyleCnt="9">
        <dgm:presLayoutVars>
          <dgm:bulletEnabled val="1"/>
        </dgm:presLayoutVars>
      </dgm:prSet>
      <dgm:spPr/>
      <dgm:t>
        <a:bodyPr/>
        <a:lstStyle/>
        <a:p>
          <a:endParaRPr lang="pt-BR"/>
        </a:p>
      </dgm:t>
    </dgm:pt>
    <dgm:pt modelId="{13B48D6F-1C34-499B-A6E2-87D417BDFDB7}" type="pres">
      <dgm:prSet presAssocID="{5362BEDB-446D-47F4-8774-D3219461C0DC}" presName="sibTrans" presStyleLbl="sibTrans2D1" presStyleIdx="2" presStyleCnt="8"/>
      <dgm:spPr/>
      <dgm:t>
        <a:bodyPr/>
        <a:lstStyle/>
        <a:p>
          <a:endParaRPr lang="pt-BR"/>
        </a:p>
      </dgm:t>
    </dgm:pt>
    <dgm:pt modelId="{BA6F2514-91C5-46C2-82BD-5F7773212FFF}" type="pres">
      <dgm:prSet presAssocID="{5362BEDB-446D-47F4-8774-D3219461C0DC}" presName="connectorText" presStyleLbl="sibTrans2D1" presStyleIdx="2" presStyleCnt="8"/>
      <dgm:spPr/>
      <dgm:t>
        <a:bodyPr/>
        <a:lstStyle/>
        <a:p>
          <a:endParaRPr lang="pt-BR"/>
        </a:p>
      </dgm:t>
    </dgm:pt>
    <dgm:pt modelId="{2DEC9F1F-1BC8-4693-88BC-9C9018C16427}" type="pres">
      <dgm:prSet presAssocID="{1EDBCA71-5E2A-4E80-85D6-81EBA21DD268}" presName="node" presStyleLbl="node1" presStyleIdx="3" presStyleCnt="9">
        <dgm:presLayoutVars>
          <dgm:bulletEnabled val="1"/>
        </dgm:presLayoutVars>
      </dgm:prSet>
      <dgm:spPr/>
      <dgm:t>
        <a:bodyPr/>
        <a:lstStyle/>
        <a:p>
          <a:endParaRPr lang="pt-BR"/>
        </a:p>
      </dgm:t>
    </dgm:pt>
    <dgm:pt modelId="{2D4FF983-0315-494E-A0E1-A05F24C2963E}" type="pres">
      <dgm:prSet presAssocID="{3BA86C55-1BCC-4D5D-A255-BA619C458614}" presName="sibTrans" presStyleLbl="sibTrans2D1" presStyleIdx="3" presStyleCnt="8"/>
      <dgm:spPr/>
      <dgm:t>
        <a:bodyPr/>
        <a:lstStyle/>
        <a:p>
          <a:endParaRPr lang="pt-BR"/>
        </a:p>
      </dgm:t>
    </dgm:pt>
    <dgm:pt modelId="{2814A8B2-F09E-42FB-B25E-534CB663C9C0}" type="pres">
      <dgm:prSet presAssocID="{3BA86C55-1BCC-4D5D-A255-BA619C458614}" presName="connectorText" presStyleLbl="sibTrans2D1" presStyleIdx="3" presStyleCnt="8"/>
      <dgm:spPr/>
      <dgm:t>
        <a:bodyPr/>
        <a:lstStyle/>
        <a:p>
          <a:endParaRPr lang="pt-BR"/>
        </a:p>
      </dgm:t>
    </dgm:pt>
    <dgm:pt modelId="{9C15148E-3661-4CB1-BECA-96B3B0F2A885}" type="pres">
      <dgm:prSet presAssocID="{7DD33077-AA55-4986-AF18-98F5421BD8D3}" presName="node" presStyleLbl="node1" presStyleIdx="4" presStyleCnt="9">
        <dgm:presLayoutVars>
          <dgm:bulletEnabled val="1"/>
        </dgm:presLayoutVars>
      </dgm:prSet>
      <dgm:spPr/>
      <dgm:t>
        <a:bodyPr/>
        <a:lstStyle/>
        <a:p>
          <a:endParaRPr lang="pt-BR"/>
        </a:p>
      </dgm:t>
    </dgm:pt>
    <dgm:pt modelId="{56D360B1-3B26-47F1-AE19-29B77C40C07B}" type="pres">
      <dgm:prSet presAssocID="{0EB5699C-2CE0-41FD-80F0-6E13662BAD63}" presName="sibTrans" presStyleLbl="sibTrans2D1" presStyleIdx="4" presStyleCnt="8"/>
      <dgm:spPr/>
      <dgm:t>
        <a:bodyPr/>
        <a:lstStyle/>
        <a:p>
          <a:endParaRPr lang="pt-BR"/>
        </a:p>
      </dgm:t>
    </dgm:pt>
    <dgm:pt modelId="{0C196699-5D34-48D4-AF6D-CD3B34635AF7}" type="pres">
      <dgm:prSet presAssocID="{0EB5699C-2CE0-41FD-80F0-6E13662BAD63}" presName="connectorText" presStyleLbl="sibTrans2D1" presStyleIdx="4" presStyleCnt="8"/>
      <dgm:spPr/>
      <dgm:t>
        <a:bodyPr/>
        <a:lstStyle/>
        <a:p>
          <a:endParaRPr lang="pt-BR"/>
        </a:p>
      </dgm:t>
    </dgm:pt>
    <dgm:pt modelId="{A5BF7425-EAC0-4449-BEAF-0358E0947563}" type="pres">
      <dgm:prSet presAssocID="{5020674D-F346-4E22-B858-9779DE11B6B8}" presName="node" presStyleLbl="node1" presStyleIdx="5" presStyleCnt="9">
        <dgm:presLayoutVars>
          <dgm:bulletEnabled val="1"/>
        </dgm:presLayoutVars>
      </dgm:prSet>
      <dgm:spPr/>
      <dgm:t>
        <a:bodyPr/>
        <a:lstStyle/>
        <a:p>
          <a:endParaRPr lang="pt-BR"/>
        </a:p>
      </dgm:t>
    </dgm:pt>
    <dgm:pt modelId="{492CED9C-266A-4558-A43B-7195BB9B4C6B}" type="pres">
      <dgm:prSet presAssocID="{6904A2D3-6921-469D-9997-CF249C90DADC}" presName="sibTrans" presStyleLbl="sibTrans2D1" presStyleIdx="5" presStyleCnt="8"/>
      <dgm:spPr/>
      <dgm:t>
        <a:bodyPr/>
        <a:lstStyle/>
        <a:p>
          <a:endParaRPr lang="pt-BR"/>
        </a:p>
      </dgm:t>
    </dgm:pt>
    <dgm:pt modelId="{3EFC43C1-EB81-402F-98FF-6F37257723FF}" type="pres">
      <dgm:prSet presAssocID="{6904A2D3-6921-469D-9997-CF249C90DADC}" presName="connectorText" presStyleLbl="sibTrans2D1" presStyleIdx="5" presStyleCnt="8"/>
      <dgm:spPr/>
      <dgm:t>
        <a:bodyPr/>
        <a:lstStyle/>
        <a:p>
          <a:endParaRPr lang="pt-BR"/>
        </a:p>
      </dgm:t>
    </dgm:pt>
    <dgm:pt modelId="{29D63CC3-78CD-4362-A091-F34DC23B9424}" type="pres">
      <dgm:prSet presAssocID="{5EE900F3-D112-4700-BB10-2E7C92817243}" presName="node" presStyleLbl="node1" presStyleIdx="6" presStyleCnt="9">
        <dgm:presLayoutVars>
          <dgm:bulletEnabled val="1"/>
        </dgm:presLayoutVars>
      </dgm:prSet>
      <dgm:spPr/>
      <dgm:t>
        <a:bodyPr/>
        <a:lstStyle/>
        <a:p>
          <a:endParaRPr lang="pt-BR"/>
        </a:p>
      </dgm:t>
    </dgm:pt>
    <dgm:pt modelId="{23CCD264-9497-4F59-9BF2-CBE981EA68F6}" type="pres">
      <dgm:prSet presAssocID="{EE83B466-1454-42F4-A170-D1D8292310DD}" presName="sibTrans" presStyleLbl="sibTrans2D1" presStyleIdx="6" presStyleCnt="8"/>
      <dgm:spPr/>
      <dgm:t>
        <a:bodyPr/>
        <a:lstStyle/>
        <a:p>
          <a:endParaRPr lang="pt-BR"/>
        </a:p>
      </dgm:t>
    </dgm:pt>
    <dgm:pt modelId="{A150E6B9-DE6F-450F-AE8B-93199899B3ED}" type="pres">
      <dgm:prSet presAssocID="{EE83B466-1454-42F4-A170-D1D8292310DD}" presName="connectorText" presStyleLbl="sibTrans2D1" presStyleIdx="6" presStyleCnt="8"/>
      <dgm:spPr/>
      <dgm:t>
        <a:bodyPr/>
        <a:lstStyle/>
        <a:p>
          <a:endParaRPr lang="pt-BR"/>
        </a:p>
      </dgm:t>
    </dgm:pt>
    <dgm:pt modelId="{4E2C4CB8-2816-4C4D-9478-2D8DABBCFF0F}" type="pres">
      <dgm:prSet presAssocID="{9F0577F7-477F-42DF-A330-82AD997FD895}" presName="node" presStyleLbl="node1" presStyleIdx="7" presStyleCnt="9">
        <dgm:presLayoutVars>
          <dgm:bulletEnabled val="1"/>
        </dgm:presLayoutVars>
      </dgm:prSet>
      <dgm:spPr/>
      <dgm:t>
        <a:bodyPr/>
        <a:lstStyle/>
        <a:p>
          <a:endParaRPr lang="pt-BR"/>
        </a:p>
      </dgm:t>
    </dgm:pt>
    <dgm:pt modelId="{E5DC5F98-99B2-4282-8020-73C6B60668D9}" type="pres">
      <dgm:prSet presAssocID="{DC6356F3-69EA-4F7A-B1F6-CFF28158168B}" presName="sibTrans" presStyleLbl="sibTrans2D1" presStyleIdx="7" presStyleCnt="8"/>
      <dgm:spPr/>
      <dgm:t>
        <a:bodyPr/>
        <a:lstStyle/>
        <a:p>
          <a:endParaRPr lang="pt-BR"/>
        </a:p>
      </dgm:t>
    </dgm:pt>
    <dgm:pt modelId="{AD693FD3-9587-4B07-917A-46E6266DB83B}" type="pres">
      <dgm:prSet presAssocID="{DC6356F3-69EA-4F7A-B1F6-CFF28158168B}" presName="connectorText" presStyleLbl="sibTrans2D1" presStyleIdx="7" presStyleCnt="8"/>
      <dgm:spPr/>
      <dgm:t>
        <a:bodyPr/>
        <a:lstStyle/>
        <a:p>
          <a:endParaRPr lang="pt-BR"/>
        </a:p>
      </dgm:t>
    </dgm:pt>
    <dgm:pt modelId="{946AADD5-9543-47E8-BE57-1B6C85384B78}" type="pres">
      <dgm:prSet presAssocID="{9ABEA62C-B9E5-4F48-9CD8-9BCDDE5EFBC0}" presName="node" presStyleLbl="node1" presStyleIdx="8" presStyleCnt="9" custLinFactNeighborX="7114" custLinFactNeighborY="-3945">
        <dgm:presLayoutVars>
          <dgm:bulletEnabled val="1"/>
        </dgm:presLayoutVars>
      </dgm:prSet>
      <dgm:spPr/>
      <dgm:t>
        <a:bodyPr/>
        <a:lstStyle/>
        <a:p>
          <a:endParaRPr lang="pt-BR"/>
        </a:p>
      </dgm:t>
    </dgm:pt>
  </dgm:ptLst>
  <dgm:cxnLst>
    <dgm:cxn modelId="{9D7295BF-EF42-48E6-9C98-5AA5B5ABE6C9}" type="presOf" srcId="{BCD5D4B3-9583-490F-A6AE-3D91F0F2AE5D}" destId="{FCD5F235-576E-480A-BDA4-A1656C32E613}" srcOrd="0" destOrd="0" presId="urn:microsoft.com/office/officeart/2005/8/layout/process5"/>
    <dgm:cxn modelId="{365D525C-5F6B-4FFA-B3CF-316041FA7DD9}" type="presOf" srcId="{0EB5699C-2CE0-41FD-80F0-6E13662BAD63}" destId="{0C196699-5D34-48D4-AF6D-CD3B34635AF7}" srcOrd="1" destOrd="0" presId="urn:microsoft.com/office/officeart/2005/8/layout/process5"/>
    <dgm:cxn modelId="{389E0FFA-2BD2-4A1C-9915-94A1F29AA657}" type="presOf" srcId="{9F0577F7-477F-42DF-A330-82AD997FD895}" destId="{4E2C4CB8-2816-4C4D-9478-2D8DABBCFF0F}" srcOrd="0" destOrd="0" presId="urn:microsoft.com/office/officeart/2005/8/layout/process5"/>
    <dgm:cxn modelId="{F7896D69-CA01-4A32-A185-2FEEFD40D3B6}" srcId="{2510D263-EA85-4F9D-BD92-8A6EBE54919D}" destId="{1EDBCA71-5E2A-4E80-85D6-81EBA21DD268}" srcOrd="3" destOrd="0" parTransId="{FB2C25AA-9683-4982-A2C3-B8EC0A4C3452}" sibTransId="{3BA86C55-1BCC-4D5D-A255-BA619C458614}"/>
    <dgm:cxn modelId="{A8BB9A77-34B0-4DBB-9F38-5E353E5871AA}" srcId="{2510D263-EA85-4F9D-BD92-8A6EBE54919D}" destId="{BCD5D4B3-9583-490F-A6AE-3D91F0F2AE5D}" srcOrd="2" destOrd="0" parTransId="{9BF29418-CA3D-4BFA-BB8C-2D38D08A2EB1}" sibTransId="{5362BEDB-446D-47F4-8774-D3219461C0DC}"/>
    <dgm:cxn modelId="{07AF9E5E-3066-49A0-909A-42863605D032}" srcId="{2510D263-EA85-4F9D-BD92-8A6EBE54919D}" destId="{5020674D-F346-4E22-B858-9779DE11B6B8}" srcOrd="5" destOrd="0" parTransId="{A9872704-2664-4644-B14E-558FDB0A26D8}" sibTransId="{6904A2D3-6921-469D-9997-CF249C90DADC}"/>
    <dgm:cxn modelId="{9C8354EE-BBAE-4528-AAB9-62B9E1BA3B08}" srcId="{2510D263-EA85-4F9D-BD92-8A6EBE54919D}" destId="{9ABEA62C-B9E5-4F48-9CD8-9BCDDE5EFBC0}" srcOrd="8" destOrd="0" parTransId="{17189288-6337-4BE9-8C5E-DCEA1392F9AB}" sibTransId="{8AA4A603-ABFA-4AAD-B5E1-47BEC3A1B432}"/>
    <dgm:cxn modelId="{5F5C19B6-D6DC-48DF-9D68-1F6A934975C8}" type="presOf" srcId="{5E79505C-E0AE-45EA-993F-B57285B17DF8}" destId="{D6FA5AF1-8B19-4437-A13D-152546F33405}" srcOrd="0" destOrd="0" presId="urn:microsoft.com/office/officeart/2005/8/layout/process5"/>
    <dgm:cxn modelId="{C7D561CE-25E3-4DF5-AD6C-CDCD5A32561F}" type="presOf" srcId="{EE78455B-6A9C-4C0F-84C2-E123DE67FA22}" destId="{0008D320-DE09-4E44-9469-3ED0C63ED5F6}" srcOrd="0" destOrd="0" presId="urn:microsoft.com/office/officeart/2005/8/layout/process5"/>
    <dgm:cxn modelId="{CE170898-50FD-4826-9F66-CEFD386DBE00}" srcId="{2510D263-EA85-4F9D-BD92-8A6EBE54919D}" destId="{D48EBF45-0C01-4D03-9BF2-3A46731F8D25}" srcOrd="1" destOrd="0" parTransId="{E72536CB-73B4-41CF-B955-94515EA0756D}" sibTransId="{470CC025-90C2-4EFA-9D71-E4E8881F4D79}"/>
    <dgm:cxn modelId="{EB097A01-362C-4C41-B8B5-D89FB70605B6}" type="presOf" srcId="{0EB5699C-2CE0-41FD-80F0-6E13662BAD63}" destId="{56D360B1-3B26-47F1-AE19-29B77C40C07B}" srcOrd="0" destOrd="0" presId="urn:microsoft.com/office/officeart/2005/8/layout/process5"/>
    <dgm:cxn modelId="{FBB0FFEE-FF9A-4566-8531-2F14CF57FA10}" srcId="{2510D263-EA85-4F9D-BD92-8A6EBE54919D}" destId="{5E79505C-E0AE-45EA-993F-B57285B17DF8}" srcOrd="0" destOrd="0" parTransId="{543ED9C2-57D3-4289-95E8-09E420A5F580}" sibTransId="{EE78455B-6A9C-4C0F-84C2-E123DE67FA22}"/>
    <dgm:cxn modelId="{8CB1596C-B256-4679-88C7-6135EC9FC14B}" srcId="{2510D263-EA85-4F9D-BD92-8A6EBE54919D}" destId="{9F0577F7-477F-42DF-A330-82AD997FD895}" srcOrd="7" destOrd="0" parTransId="{8A40F5D6-EB1A-4758-BD82-3981DDE1E35F}" sibTransId="{DC6356F3-69EA-4F7A-B1F6-CFF28158168B}"/>
    <dgm:cxn modelId="{210DFE8C-1976-4248-ABFB-99733B22F6B2}" type="presOf" srcId="{3BA86C55-1BCC-4D5D-A255-BA619C458614}" destId="{2D4FF983-0315-494E-A0E1-A05F24C2963E}" srcOrd="0" destOrd="0" presId="urn:microsoft.com/office/officeart/2005/8/layout/process5"/>
    <dgm:cxn modelId="{D80A4B4B-2A63-4D32-9223-5D626D9E474C}" type="presOf" srcId="{9ABEA62C-B9E5-4F48-9CD8-9BCDDE5EFBC0}" destId="{946AADD5-9543-47E8-BE57-1B6C85384B78}" srcOrd="0" destOrd="0" presId="urn:microsoft.com/office/officeart/2005/8/layout/process5"/>
    <dgm:cxn modelId="{40326E18-A5F0-4AB9-801D-353A4318C5F0}" type="presOf" srcId="{5020674D-F346-4E22-B858-9779DE11B6B8}" destId="{A5BF7425-EAC0-4449-BEAF-0358E0947563}" srcOrd="0" destOrd="0" presId="urn:microsoft.com/office/officeart/2005/8/layout/process5"/>
    <dgm:cxn modelId="{A4F310F5-75EE-4C00-98AB-2D6BE5DD0592}" type="presOf" srcId="{5362BEDB-446D-47F4-8774-D3219461C0DC}" destId="{13B48D6F-1C34-499B-A6E2-87D417BDFDB7}" srcOrd="0" destOrd="0" presId="urn:microsoft.com/office/officeart/2005/8/layout/process5"/>
    <dgm:cxn modelId="{12D598BA-D28B-41BD-9723-E6B196571410}" type="presOf" srcId="{5362BEDB-446D-47F4-8774-D3219461C0DC}" destId="{BA6F2514-91C5-46C2-82BD-5F7773212FFF}" srcOrd="1" destOrd="0" presId="urn:microsoft.com/office/officeart/2005/8/layout/process5"/>
    <dgm:cxn modelId="{89BECFDA-846B-44EA-81B1-5D6B8CE34A97}" type="presOf" srcId="{DC6356F3-69EA-4F7A-B1F6-CFF28158168B}" destId="{E5DC5F98-99B2-4282-8020-73C6B60668D9}" srcOrd="0" destOrd="0" presId="urn:microsoft.com/office/officeart/2005/8/layout/process5"/>
    <dgm:cxn modelId="{30C97EEF-10D7-4EDC-89EE-67A024647F15}" srcId="{2510D263-EA85-4F9D-BD92-8A6EBE54919D}" destId="{5EE900F3-D112-4700-BB10-2E7C92817243}" srcOrd="6" destOrd="0" parTransId="{DF0852F3-57AD-4551-AC5A-04E93D080DC0}" sibTransId="{EE83B466-1454-42F4-A170-D1D8292310DD}"/>
    <dgm:cxn modelId="{78C02D0D-C394-435D-BE1B-A5BE3A46A8EE}" type="presOf" srcId="{3BA86C55-1BCC-4D5D-A255-BA619C458614}" destId="{2814A8B2-F09E-42FB-B25E-534CB663C9C0}" srcOrd="1" destOrd="0" presId="urn:microsoft.com/office/officeart/2005/8/layout/process5"/>
    <dgm:cxn modelId="{892261FB-B2A1-41E0-88CC-11778119A7FD}" type="presOf" srcId="{2510D263-EA85-4F9D-BD92-8A6EBE54919D}" destId="{8AC148F2-F451-460C-9D26-288BEEE764CB}" srcOrd="0" destOrd="0" presId="urn:microsoft.com/office/officeart/2005/8/layout/process5"/>
    <dgm:cxn modelId="{3F3D9F15-16D6-4EE6-98F6-7650AA2EE93B}" type="presOf" srcId="{EE78455B-6A9C-4C0F-84C2-E123DE67FA22}" destId="{25ED7687-4A3D-4EBE-8F9C-EB010EF48A44}" srcOrd="1" destOrd="0" presId="urn:microsoft.com/office/officeart/2005/8/layout/process5"/>
    <dgm:cxn modelId="{8981FF85-208F-4019-A717-9E63D0C9B2A8}" type="presOf" srcId="{DC6356F3-69EA-4F7A-B1F6-CFF28158168B}" destId="{AD693FD3-9587-4B07-917A-46E6266DB83B}" srcOrd="1" destOrd="0" presId="urn:microsoft.com/office/officeart/2005/8/layout/process5"/>
    <dgm:cxn modelId="{F622418C-FAC7-435D-BDDF-7CC58DEB39FB}" type="presOf" srcId="{6904A2D3-6921-469D-9997-CF249C90DADC}" destId="{3EFC43C1-EB81-402F-98FF-6F37257723FF}" srcOrd="1" destOrd="0" presId="urn:microsoft.com/office/officeart/2005/8/layout/process5"/>
    <dgm:cxn modelId="{D42E394E-DA83-4FCA-BFEF-44D45AD1BCBD}" srcId="{2510D263-EA85-4F9D-BD92-8A6EBE54919D}" destId="{7DD33077-AA55-4986-AF18-98F5421BD8D3}" srcOrd="4" destOrd="0" parTransId="{35719E2D-569E-477D-9EFA-02174AA44AEB}" sibTransId="{0EB5699C-2CE0-41FD-80F0-6E13662BAD63}"/>
    <dgm:cxn modelId="{702A1270-C155-4AFF-8464-106FD2B547D6}" type="presOf" srcId="{5EE900F3-D112-4700-BB10-2E7C92817243}" destId="{29D63CC3-78CD-4362-A091-F34DC23B9424}" srcOrd="0" destOrd="0" presId="urn:microsoft.com/office/officeart/2005/8/layout/process5"/>
    <dgm:cxn modelId="{C7097D0C-6E54-48C5-90F4-78B52E628391}" type="presOf" srcId="{D48EBF45-0C01-4D03-9BF2-3A46731F8D25}" destId="{26A6B537-AD6E-40FE-A761-B5A85E940998}" srcOrd="0" destOrd="0" presId="urn:microsoft.com/office/officeart/2005/8/layout/process5"/>
    <dgm:cxn modelId="{EE765E26-4D66-456A-A130-351FA685F532}" type="presOf" srcId="{EE83B466-1454-42F4-A170-D1D8292310DD}" destId="{23CCD264-9497-4F59-9BF2-CBE981EA68F6}" srcOrd="0" destOrd="0" presId="urn:microsoft.com/office/officeart/2005/8/layout/process5"/>
    <dgm:cxn modelId="{825E26C0-F6AC-43A7-BB34-C42D998A92E4}" type="presOf" srcId="{470CC025-90C2-4EFA-9D71-E4E8881F4D79}" destId="{0B245475-1127-405E-8E62-4AE6B89AA331}" srcOrd="1" destOrd="0" presId="urn:microsoft.com/office/officeart/2005/8/layout/process5"/>
    <dgm:cxn modelId="{9D913401-FBEA-4B4A-8B92-B25C94ECF7C8}" type="presOf" srcId="{1EDBCA71-5E2A-4E80-85D6-81EBA21DD268}" destId="{2DEC9F1F-1BC8-4693-88BC-9C9018C16427}" srcOrd="0" destOrd="0" presId="urn:microsoft.com/office/officeart/2005/8/layout/process5"/>
    <dgm:cxn modelId="{7B2D9867-3907-45CE-BF9C-E42D9C31871B}" type="presOf" srcId="{EE83B466-1454-42F4-A170-D1D8292310DD}" destId="{A150E6B9-DE6F-450F-AE8B-93199899B3ED}" srcOrd="1" destOrd="0" presId="urn:microsoft.com/office/officeart/2005/8/layout/process5"/>
    <dgm:cxn modelId="{793439A5-5D5C-4798-AB4C-26BB3CDCFD44}" type="presOf" srcId="{7DD33077-AA55-4986-AF18-98F5421BD8D3}" destId="{9C15148E-3661-4CB1-BECA-96B3B0F2A885}" srcOrd="0" destOrd="0" presId="urn:microsoft.com/office/officeart/2005/8/layout/process5"/>
    <dgm:cxn modelId="{011FE126-A590-4DB2-B143-40FC0523AF08}" type="presOf" srcId="{470CC025-90C2-4EFA-9D71-E4E8881F4D79}" destId="{9376837B-5A06-42D0-91C6-E45EEC42D5CC}" srcOrd="0" destOrd="0" presId="urn:microsoft.com/office/officeart/2005/8/layout/process5"/>
    <dgm:cxn modelId="{A37E7265-9B9A-4205-A6C4-889EB01DEFE4}" type="presOf" srcId="{6904A2D3-6921-469D-9997-CF249C90DADC}" destId="{492CED9C-266A-4558-A43B-7195BB9B4C6B}" srcOrd="0" destOrd="0" presId="urn:microsoft.com/office/officeart/2005/8/layout/process5"/>
    <dgm:cxn modelId="{990F1053-CED7-4E02-9954-4EA401EDFCF7}" type="presParOf" srcId="{8AC148F2-F451-460C-9D26-288BEEE764CB}" destId="{D6FA5AF1-8B19-4437-A13D-152546F33405}" srcOrd="0" destOrd="0" presId="urn:microsoft.com/office/officeart/2005/8/layout/process5"/>
    <dgm:cxn modelId="{748AF9C5-C553-46C5-A1D6-E356585F8D6A}" type="presParOf" srcId="{8AC148F2-F451-460C-9D26-288BEEE764CB}" destId="{0008D320-DE09-4E44-9469-3ED0C63ED5F6}" srcOrd="1" destOrd="0" presId="urn:microsoft.com/office/officeart/2005/8/layout/process5"/>
    <dgm:cxn modelId="{39A099E9-D28A-4C9C-8808-56DF7B3319AE}" type="presParOf" srcId="{0008D320-DE09-4E44-9469-3ED0C63ED5F6}" destId="{25ED7687-4A3D-4EBE-8F9C-EB010EF48A44}" srcOrd="0" destOrd="0" presId="urn:microsoft.com/office/officeart/2005/8/layout/process5"/>
    <dgm:cxn modelId="{909A9FE5-23BF-4CF6-817D-127C880960CD}" type="presParOf" srcId="{8AC148F2-F451-460C-9D26-288BEEE764CB}" destId="{26A6B537-AD6E-40FE-A761-B5A85E940998}" srcOrd="2" destOrd="0" presId="urn:microsoft.com/office/officeart/2005/8/layout/process5"/>
    <dgm:cxn modelId="{F77FC509-787B-4345-AA16-1047E8CA7385}" type="presParOf" srcId="{8AC148F2-F451-460C-9D26-288BEEE764CB}" destId="{9376837B-5A06-42D0-91C6-E45EEC42D5CC}" srcOrd="3" destOrd="0" presId="urn:microsoft.com/office/officeart/2005/8/layout/process5"/>
    <dgm:cxn modelId="{50B1F1D9-1D15-485E-939A-012A548DA5EF}" type="presParOf" srcId="{9376837B-5A06-42D0-91C6-E45EEC42D5CC}" destId="{0B245475-1127-405E-8E62-4AE6B89AA331}" srcOrd="0" destOrd="0" presId="urn:microsoft.com/office/officeart/2005/8/layout/process5"/>
    <dgm:cxn modelId="{8CD46837-C1EA-46E2-9406-67A7964DCDA3}" type="presParOf" srcId="{8AC148F2-F451-460C-9D26-288BEEE764CB}" destId="{FCD5F235-576E-480A-BDA4-A1656C32E613}" srcOrd="4" destOrd="0" presId="urn:microsoft.com/office/officeart/2005/8/layout/process5"/>
    <dgm:cxn modelId="{B6198B02-1937-45DB-A1E8-AB872ABF1F54}" type="presParOf" srcId="{8AC148F2-F451-460C-9D26-288BEEE764CB}" destId="{13B48D6F-1C34-499B-A6E2-87D417BDFDB7}" srcOrd="5" destOrd="0" presId="urn:microsoft.com/office/officeart/2005/8/layout/process5"/>
    <dgm:cxn modelId="{8A61E2B3-A99E-4C4D-B548-5E107FDA7F19}" type="presParOf" srcId="{13B48D6F-1C34-499B-A6E2-87D417BDFDB7}" destId="{BA6F2514-91C5-46C2-82BD-5F7773212FFF}" srcOrd="0" destOrd="0" presId="urn:microsoft.com/office/officeart/2005/8/layout/process5"/>
    <dgm:cxn modelId="{49C6E82A-4723-42D7-B8A6-27F8CFAA2574}" type="presParOf" srcId="{8AC148F2-F451-460C-9D26-288BEEE764CB}" destId="{2DEC9F1F-1BC8-4693-88BC-9C9018C16427}" srcOrd="6" destOrd="0" presId="urn:microsoft.com/office/officeart/2005/8/layout/process5"/>
    <dgm:cxn modelId="{A1A1F241-8880-4F48-B819-F58CB6396069}" type="presParOf" srcId="{8AC148F2-F451-460C-9D26-288BEEE764CB}" destId="{2D4FF983-0315-494E-A0E1-A05F24C2963E}" srcOrd="7" destOrd="0" presId="urn:microsoft.com/office/officeart/2005/8/layout/process5"/>
    <dgm:cxn modelId="{6026A35C-2D18-4B3B-BCFB-34C4DD4A1501}" type="presParOf" srcId="{2D4FF983-0315-494E-A0E1-A05F24C2963E}" destId="{2814A8B2-F09E-42FB-B25E-534CB663C9C0}" srcOrd="0" destOrd="0" presId="urn:microsoft.com/office/officeart/2005/8/layout/process5"/>
    <dgm:cxn modelId="{12BCAD0B-5A0D-4673-8323-7B96099C1BC7}" type="presParOf" srcId="{8AC148F2-F451-460C-9D26-288BEEE764CB}" destId="{9C15148E-3661-4CB1-BECA-96B3B0F2A885}" srcOrd="8" destOrd="0" presId="urn:microsoft.com/office/officeart/2005/8/layout/process5"/>
    <dgm:cxn modelId="{743C39AA-5A46-49AF-A62C-A1252179E3B8}" type="presParOf" srcId="{8AC148F2-F451-460C-9D26-288BEEE764CB}" destId="{56D360B1-3B26-47F1-AE19-29B77C40C07B}" srcOrd="9" destOrd="0" presId="urn:microsoft.com/office/officeart/2005/8/layout/process5"/>
    <dgm:cxn modelId="{64B8794D-1E14-4CDB-A0FF-29E782D54316}" type="presParOf" srcId="{56D360B1-3B26-47F1-AE19-29B77C40C07B}" destId="{0C196699-5D34-48D4-AF6D-CD3B34635AF7}" srcOrd="0" destOrd="0" presId="urn:microsoft.com/office/officeart/2005/8/layout/process5"/>
    <dgm:cxn modelId="{4748B4D4-CDDE-4F39-8508-C3CDBAFF72E2}" type="presParOf" srcId="{8AC148F2-F451-460C-9D26-288BEEE764CB}" destId="{A5BF7425-EAC0-4449-BEAF-0358E0947563}" srcOrd="10" destOrd="0" presId="urn:microsoft.com/office/officeart/2005/8/layout/process5"/>
    <dgm:cxn modelId="{D0A4E577-61B8-434B-A329-F5DDD9B9B87A}" type="presParOf" srcId="{8AC148F2-F451-460C-9D26-288BEEE764CB}" destId="{492CED9C-266A-4558-A43B-7195BB9B4C6B}" srcOrd="11" destOrd="0" presId="urn:microsoft.com/office/officeart/2005/8/layout/process5"/>
    <dgm:cxn modelId="{0E843536-69E7-4A22-A01D-B1CDECED94FA}" type="presParOf" srcId="{492CED9C-266A-4558-A43B-7195BB9B4C6B}" destId="{3EFC43C1-EB81-402F-98FF-6F37257723FF}" srcOrd="0" destOrd="0" presId="urn:microsoft.com/office/officeart/2005/8/layout/process5"/>
    <dgm:cxn modelId="{C78F1D60-5088-4DF1-8957-1A9A9A87FEB3}" type="presParOf" srcId="{8AC148F2-F451-460C-9D26-288BEEE764CB}" destId="{29D63CC3-78CD-4362-A091-F34DC23B9424}" srcOrd="12" destOrd="0" presId="urn:microsoft.com/office/officeart/2005/8/layout/process5"/>
    <dgm:cxn modelId="{D0AC6565-6136-41A3-88FA-F0AB30816195}" type="presParOf" srcId="{8AC148F2-F451-460C-9D26-288BEEE764CB}" destId="{23CCD264-9497-4F59-9BF2-CBE981EA68F6}" srcOrd="13" destOrd="0" presId="urn:microsoft.com/office/officeart/2005/8/layout/process5"/>
    <dgm:cxn modelId="{8DA4FF20-F169-49D7-B2A9-E6EDFB572796}" type="presParOf" srcId="{23CCD264-9497-4F59-9BF2-CBE981EA68F6}" destId="{A150E6B9-DE6F-450F-AE8B-93199899B3ED}" srcOrd="0" destOrd="0" presId="urn:microsoft.com/office/officeart/2005/8/layout/process5"/>
    <dgm:cxn modelId="{D31C76F1-E5C0-414A-B636-CD13CEE096F0}" type="presParOf" srcId="{8AC148F2-F451-460C-9D26-288BEEE764CB}" destId="{4E2C4CB8-2816-4C4D-9478-2D8DABBCFF0F}" srcOrd="14" destOrd="0" presId="urn:microsoft.com/office/officeart/2005/8/layout/process5"/>
    <dgm:cxn modelId="{41B66257-2B00-4AF7-9C46-30169FBBADF3}" type="presParOf" srcId="{8AC148F2-F451-460C-9D26-288BEEE764CB}" destId="{E5DC5F98-99B2-4282-8020-73C6B60668D9}" srcOrd="15" destOrd="0" presId="urn:microsoft.com/office/officeart/2005/8/layout/process5"/>
    <dgm:cxn modelId="{99367CEC-5A3F-44C4-A53A-9326257DB03C}" type="presParOf" srcId="{E5DC5F98-99B2-4282-8020-73C6B60668D9}" destId="{AD693FD3-9587-4B07-917A-46E6266DB83B}" srcOrd="0" destOrd="0" presId="urn:microsoft.com/office/officeart/2005/8/layout/process5"/>
    <dgm:cxn modelId="{EC64A9F3-D71A-4328-98A6-22D1AEB049F3}" type="presParOf" srcId="{8AC148F2-F451-460C-9D26-288BEEE764CB}" destId="{946AADD5-9543-47E8-BE57-1B6C85384B78}"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0D263-EA85-4F9D-BD92-8A6EBE54919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t-BR"/>
        </a:p>
      </dgm:t>
    </dgm:pt>
    <dgm:pt modelId="{5E79505C-E0AE-45EA-993F-B57285B17DF8}">
      <dgm:prSet phldrT="[Texto]">
        <dgm:style>
          <a:lnRef idx="0">
            <a:schemeClr val="accent6"/>
          </a:lnRef>
          <a:fillRef idx="3">
            <a:schemeClr val="accent6"/>
          </a:fillRef>
          <a:effectRef idx="3">
            <a:schemeClr val="accent6"/>
          </a:effectRef>
          <a:fontRef idx="minor">
            <a:schemeClr val="lt1"/>
          </a:fontRef>
        </dgm:style>
      </dgm:prSet>
      <dgm:spPr>
        <a:gradFill rotWithShape="0">
          <a:gsLst>
            <a:gs pos="0">
              <a:srgbClr val="FF0000"/>
            </a:gs>
            <a:gs pos="80000">
              <a:srgbClr val="FF0000"/>
            </a:gs>
            <a:gs pos="100000">
              <a:srgbClr val="FF0000"/>
            </a:gs>
          </a:gsLst>
        </a:gradFill>
      </dgm:spPr>
      <dgm:t>
        <a:bodyPr/>
        <a:lstStyle/>
        <a:p>
          <a:r>
            <a:rPr lang="pt-BR" b="1" dirty="0" smtClean="0">
              <a:latin typeface="Calibri" panose="020F0502020204030204" pitchFamily="34" charset="0"/>
            </a:rPr>
            <a:t>Comissão de licitação</a:t>
          </a:r>
          <a:endParaRPr lang="pt-BR" b="1" dirty="0">
            <a:latin typeface="Calibri" panose="020F0502020204030204" pitchFamily="34" charset="0"/>
          </a:endParaRPr>
        </a:p>
      </dgm:t>
    </dgm:pt>
    <dgm:pt modelId="{543ED9C2-57D3-4289-95E8-09E420A5F580}" type="parTrans" cxnId="{FBB0FFEE-FF9A-4566-8531-2F14CF57FA10}">
      <dgm:prSet/>
      <dgm:spPr/>
      <dgm:t>
        <a:bodyPr/>
        <a:lstStyle/>
        <a:p>
          <a:endParaRPr lang="pt-BR"/>
        </a:p>
      </dgm:t>
    </dgm:pt>
    <dgm:pt modelId="{EE78455B-6A9C-4C0F-84C2-E123DE67FA22}" type="sibTrans" cxnId="{FBB0FFEE-FF9A-4566-8531-2F14CF57FA10}">
      <dgm:prSet/>
      <dgm:spPr>
        <a:solidFill>
          <a:schemeClr val="bg2">
            <a:lumMod val="60000"/>
            <a:lumOff val="40000"/>
          </a:schemeClr>
        </a:solidFill>
      </dgm:spPr>
      <dgm:t>
        <a:bodyPr/>
        <a:lstStyle/>
        <a:p>
          <a:endParaRPr lang="pt-BR">
            <a:solidFill>
              <a:schemeClr val="tx1"/>
            </a:solidFill>
          </a:endParaRPr>
        </a:p>
      </dgm:t>
    </dgm:pt>
    <dgm:pt modelId="{D48EBF45-0C01-4D03-9BF2-3A46731F8D25}">
      <dgm:prSet phldrT="[Texto]"/>
      <dgm:spPr>
        <a:solidFill>
          <a:schemeClr val="accent6">
            <a:lumMod val="60000"/>
            <a:lumOff val="40000"/>
          </a:schemeClr>
        </a:solidFill>
      </dgm:spPr>
      <dgm:t>
        <a:bodyPr/>
        <a:lstStyle/>
        <a:p>
          <a:r>
            <a:rPr lang="pt-BR" b="1" dirty="0" smtClean="0">
              <a:latin typeface="Calibri" panose="020F0502020204030204" pitchFamily="34" charset="0"/>
            </a:rPr>
            <a:t>Setor de Compras</a:t>
          </a:r>
          <a:endParaRPr lang="pt-BR" b="1" dirty="0">
            <a:latin typeface="Calibri" panose="020F0502020204030204" pitchFamily="34" charset="0"/>
          </a:endParaRPr>
        </a:p>
      </dgm:t>
    </dgm:pt>
    <dgm:pt modelId="{E72536CB-73B4-41CF-B955-94515EA0756D}" type="parTrans" cxnId="{CE170898-50FD-4826-9F66-CEFD386DBE00}">
      <dgm:prSet/>
      <dgm:spPr/>
      <dgm:t>
        <a:bodyPr/>
        <a:lstStyle/>
        <a:p>
          <a:endParaRPr lang="pt-BR"/>
        </a:p>
      </dgm:t>
    </dgm:pt>
    <dgm:pt modelId="{470CC025-90C2-4EFA-9D71-E4E8881F4D79}" type="sibTrans" cxnId="{CE170898-50FD-4826-9F66-CEFD386DBE00}">
      <dgm:prSet/>
      <dgm:spPr>
        <a:blipFill rotWithShape="0">
          <a:blip xmlns:r="http://schemas.openxmlformats.org/officeDocument/2006/relationships" r:embed="rId1"/>
          <a:stretch>
            <a:fillRect/>
          </a:stretch>
        </a:blipFill>
      </dgm:spPr>
      <dgm:t>
        <a:bodyPr/>
        <a:lstStyle/>
        <a:p>
          <a:endParaRPr lang="pt-BR"/>
        </a:p>
      </dgm:t>
    </dgm:pt>
    <dgm:pt modelId="{BCD5D4B3-9583-490F-A6AE-3D91F0F2AE5D}">
      <dgm:prSet phldrT="[Texto]"/>
      <dgm:spPr>
        <a:solidFill>
          <a:schemeClr val="accent6">
            <a:lumMod val="60000"/>
            <a:lumOff val="40000"/>
          </a:schemeClr>
        </a:solidFill>
      </dgm:spPr>
      <dgm:t>
        <a:bodyPr/>
        <a:lstStyle/>
        <a:p>
          <a:r>
            <a:rPr lang="pt-BR" b="1" dirty="0" smtClean="0">
              <a:latin typeface="Calibri" panose="020F0502020204030204" pitchFamily="34" charset="0"/>
            </a:rPr>
            <a:t>Contabilidade</a:t>
          </a:r>
          <a:endParaRPr lang="pt-BR" b="1" dirty="0">
            <a:latin typeface="Calibri" panose="020F0502020204030204" pitchFamily="34" charset="0"/>
          </a:endParaRPr>
        </a:p>
      </dgm:t>
    </dgm:pt>
    <dgm:pt modelId="{9BF29418-CA3D-4BFA-BB8C-2D38D08A2EB1}" type="parTrans" cxnId="{A8BB9A77-34B0-4DBB-9F38-5E353E5871AA}">
      <dgm:prSet/>
      <dgm:spPr/>
      <dgm:t>
        <a:bodyPr/>
        <a:lstStyle/>
        <a:p>
          <a:endParaRPr lang="pt-BR"/>
        </a:p>
      </dgm:t>
    </dgm:pt>
    <dgm:pt modelId="{5362BEDB-446D-47F4-8774-D3219461C0DC}" type="sibTrans" cxnId="{A8BB9A77-34B0-4DBB-9F38-5E353E5871AA}">
      <dgm:prSet/>
      <dgm:spPr>
        <a:blipFill rotWithShape="0">
          <a:blip xmlns:r="http://schemas.openxmlformats.org/officeDocument/2006/relationships" r:embed="rId2"/>
          <a:stretch>
            <a:fillRect/>
          </a:stretch>
        </a:blipFill>
      </dgm:spPr>
      <dgm:t>
        <a:bodyPr/>
        <a:lstStyle/>
        <a:p>
          <a:endParaRPr lang="pt-BR"/>
        </a:p>
      </dgm:t>
    </dgm:pt>
    <dgm:pt modelId="{1EDBCA71-5E2A-4E80-85D6-81EBA21DD268}">
      <dgm:prSet/>
      <dgm:spPr>
        <a:solidFill>
          <a:srgbClr val="92D050"/>
        </a:solidFill>
      </dgm:spPr>
      <dgm:t>
        <a:bodyPr/>
        <a:lstStyle/>
        <a:p>
          <a:r>
            <a:rPr lang="pt-BR" i="0" dirty="0" smtClean="0">
              <a:solidFill>
                <a:schemeClr val="bg1"/>
              </a:solidFill>
              <a:latin typeface="Calibri" panose="020F0502020204030204" pitchFamily="34" charset="0"/>
            </a:rPr>
            <a:t>Prefeito</a:t>
          </a:r>
          <a:endParaRPr lang="pt-BR" i="0" dirty="0">
            <a:solidFill>
              <a:schemeClr val="bg1"/>
            </a:solidFill>
            <a:latin typeface="Calibri" panose="020F0502020204030204" pitchFamily="34" charset="0"/>
          </a:endParaRPr>
        </a:p>
      </dgm:t>
    </dgm:pt>
    <dgm:pt modelId="{FB2C25AA-9683-4982-A2C3-B8EC0A4C3452}" type="parTrans" cxnId="{F7896D69-CA01-4A32-A185-2FEEFD40D3B6}">
      <dgm:prSet/>
      <dgm:spPr/>
      <dgm:t>
        <a:bodyPr/>
        <a:lstStyle/>
        <a:p>
          <a:endParaRPr lang="pt-BR"/>
        </a:p>
      </dgm:t>
    </dgm:pt>
    <dgm:pt modelId="{3BA86C55-1BCC-4D5D-A255-BA619C458614}" type="sibTrans" cxnId="{F7896D69-CA01-4A32-A185-2FEEFD40D3B6}">
      <dgm:prSet/>
      <dgm:spPr/>
      <dgm:t>
        <a:bodyPr/>
        <a:lstStyle/>
        <a:p>
          <a:endParaRPr lang="pt-BR"/>
        </a:p>
      </dgm:t>
    </dgm:pt>
    <dgm:pt modelId="{7DD33077-AA55-4986-AF18-98F5421BD8D3}">
      <dgm:prSet/>
      <dgm:spPr>
        <a:solidFill>
          <a:srgbClr val="92D050"/>
        </a:solidFill>
      </dgm:spPr>
      <dgm:t>
        <a:bodyPr/>
        <a:lstStyle/>
        <a:p>
          <a:r>
            <a:rPr lang="pt-BR" dirty="0" smtClean="0">
              <a:latin typeface="Calibri" panose="020F0502020204030204" pitchFamily="34" charset="0"/>
            </a:rPr>
            <a:t>Gestor do Contrato</a:t>
          </a:r>
          <a:endParaRPr lang="pt-BR" dirty="0">
            <a:latin typeface="Calibri" panose="020F0502020204030204" pitchFamily="34" charset="0"/>
          </a:endParaRPr>
        </a:p>
      </dgm:t>
    </dgm:pt>
    <dgm:pt modelId="{35719E2D-569E-477D-9EFA-02174AA44AEB}" type="parTrans" cxnId="{D42E394E-DA83-4FCA-BFEF-44D45AD1BCBD}">
      <dgm:prSet/>
      <dgm:spPr/>
      <dgm:t>
        <a:bodyPr/>
        <a:lstStyle/>
        <a:p>
          <a:endParaRPr lang="pt-BR"/>
        </a:p>
      </dgm:t>
    </dgm:pt>
    <dgm:pt modelId="{0EB5699C-2CE0-41FD-80F0-6E13662BAD63}" type="sibTrans" cxnId="{D42E394E-DA83-4FCA-BFEF-44D45AD1BCBD}">
      <dgm:prSet/>
      <dgm:spPr/>
      <dgm:t>
        <a:bodyPr/>
        <a:lstStyle/>
        <a:p>
          <a:endParaRPr lang="pt-BR"/>
        </a:p>
      </dgm:t>
    </dgm:pt>
    <dgm:pt modelId="{5020674D-F346-4E22-B858-9779DE11B6B8}">
      <dgm:prSet/>
      <dgm:spPr>
        <a:solidFill>
          <a:srgbClr val="FFCC00"/>
        </a:solidFill>
      </dgm:spPr>
      <dgm:t>
        <a:bodyPr/>
        <a:lstStyle/>
        <a:p>
          <a:r>
            <a:rPr lang="pt-BR" dirty="0" smtClean="0">
              <a:latin typeface="Calibri" panose="020F0502020204030204" pitchFamily="34" charset="0"/>
            </a:rPr>
            <a:t>Fiscal do Contrato</a:t>
          </a:r>
          <a:endParaRPr lang="pt-BR" dirty="0">
            <a:latin typeface="Calibri" panose="020F0502020204030204" pitchFamily="34" charset="0"/>
          </a:endParaRPr>
        </a:p>
      </dgm:t>
    </dgm:pt>
    <dgm:pt modelId="{A9872704-2664-4644-B14E-558FDB0A26D8}" type="parTrans" cxnId="{07AF9E5E-3066-49A0-909A-42863605D032}">
      <dgm:prSet/>
      <dgm:spPr/>
      <dgm:t>
        <a:bodyPr/>
        <a:lstStyle/>
        <a:p>
          <a:endParaRPr lang="pt-BR"/>
        </a:p>
      </dgm:t>
    </dgm:pt>
    <dgm:pt modelId="{6904A2D3-6921-469D-9997-CF249C90DADC}" type="sibTrans" cxnId="{07AF9E5E-3066-49A0-909A-42863605D032}">
      <dgm:prSet/>
      <dgm:spPr/>
      <dgm:t>
        <a:bodyPr/>
        <a:lstStyle/>
        <a:p>
          <a:endParaRPr lang="pt-BR"/>
        </a:p>
      </dgm:t>
    </dgm:pt>
    <dgm:pt modelId="{8AC148F2-F451-460C-9D26-288BEEE764CB}" type="pres">
      <dgm:prSet presAssocID="{2510D263-EA85-4F9D-BD92-8A6EBE54919D}" presName="diagram" presStyleCnt="0">
        <dgm:presLayoutVars>
          <dgm:dir/>
          <dgm:resizeHandles val="exact"/>
        </dgm:presLayoutVars>
      </dgm:prSet>
      <dgm:spPr/>
      <dgm:t>
        <a:bodyPr/>
        <a:lstStyle/>
        <a:p>
          <a:endParaRPr lang="pt-BR"/>
        </a:p>
      </dgm:t>
    </dgm:pt>
    <dgm:pt modelId="{D6FA5AF1-8B19-4437-A13D-152546F33405}" type="pres">
      <dgm:prSet presAssocID="{5E79505C-E0AE-45EA-993F-B57285B17DF8}" presName="node" presStyleLbl="node1" presStyleIdx="0" presStyleCnt="6">
        <dgm:presLayoutVars>
          <dgm:bulletEnabled val="1"/>
        </dgm:presLayoutVars>
      </dgm:prSet>
      <dgm:spPr/>
      <dgm:t>
        <a:bodyPr/>
        <a:lstStyle/>
        <a:p>
          <a:endParaRPr lang="pt-BR"/>
        </a:p>
      </dgm:t>
    </dgm:pt>
    <dgm:pt modelId="{0008D320-DE09-4E44-9469-3ED0C63ED5F6}" type="pres">
      <dgm:prSet presAssocID="{EE78455B-6A9C-4C0F-84C2-E123DE67FA22}" presName="sibTrans" presStyleLbl="sibTrans2D1" presStyleIdx="0" presStyleCnt="5"/>
      <dgm:spPr/>
      <dgm:t>
        <a:bodyPr/>
        <a:lstStyle/>
        <a:p>
          <a:endParaRPr lang="pt-BR"/>
        </a:p>
      </dgm:t>
    </dgm:pt>
    <dgm:pt modelId="{25ED7687-4A3D-4EBE-8F9C-EB010EF48A44}" type="pres">
      <dgm:prSet presAssocID="{EE78455B-6A9C-4C0F-84C2-E123DE67FA22}" presName="connectorText" presStyleLbl="sibTrans2D1" presStyleIdx="0" presStyleCnt="5"/>
      <dgm:spPr/>
      <dgm:t>
        <a:bodyPr/>
        <a:lstStyle/>
        <a:p>
          <a:endParaRPr lang="pt-BR"/>
        </a:p>
      </dgm:t>
    </dgm:pt>
    <dgm:pt modelId="{26A6B537-AD6E-40FE-A761-B5A85E940998}" type="pres">
      <dgm:prSet presAssocID="{D48EBF45-0C01-4D03-9BF2-3A46731F8D25}" presName="node" presStyleLbl="node1" presStyleIdx="1" presStyleCnt="6" custLinFactNeighborX="3196" custLinFactNeighborY="723">
        <dgm:presLayoutVars>
          <dgm:bulletEnabled val="1"/>
        </dgm:presLayoutVars>
      </dgm:prSet>
      <dgm:spPr/>
      <dgm:t>
        <a:bodyPr/>
        <a:lstStyle/>
        <a:p>
          <a:endParaRPr lang="pt-BR"/>
        </a:p>
      </dgm:t>
    </dgm:pt>
    <dgm:pt modelId="{9376837B-5A06-42D0-91C6-E45EEC42D5CC}" type="pres">
      <dgm:prSet presAssocID="{470CC025-90C2-4EFA-9D71-E4E8881F4D79}" presName="sibTrans" presStyleLbl="sibTrans2D1" presStyleIdx="1" presStyleCnt="5" custScaleX="156028" custScaleY="178765" custLinFactNeighborX="5661" custLinFactNeighborY="-18100"/>
      <dgm:spPr>
        <a:prstGeom prst="rightArrow">
          <a:avLst/>
        </a:prstGeom>
      </dgm:spPr>
      <dgm:t>
        <a:bodyPr/>
        <a:lstStyle/>
        <a:p>
          <a:endParaRPr lang="pt-BR"/>
        </a:p>
      </dgm:t>
    </dgm:pt>
    <dgm:pt modelId="{0B245475-1127-405E-8E62-4AE6B89AA331}" type="pres">
      <dgm:prSet presAssocID="{470CC025-90C2-4EFA-9D71-E4E8881F4D79}" presName="connectorText" presStyleLbl="sibTrans2D1" presStyleIdx="1" presStyleCnt="5"/>
      <dgm:spPr/>
      <dgm:t>
        <a:bodyPr/>
        <a:lstStyle/>
        <a:p>
          <a:endParaRPr lang="pt-BR"/>
        </a:p>
      </dgm:t>
    </dgm:pt>
    <dgm:pt modelId="{FCD5F235-576E-480A-BDA4-A1656C32E613}" type="pres">
      <dgm:prSet presAssocID="{BCD5D4B3-9583-490F-A6AE-3D91F0F2AE5D}" presName="node" presStyleLbl="node1" presStyleIdx="2" presStyleCnt="6">
        <dgm:presLayoutVars>
          <dgm:bulletEnabled val="1"/>
        </dgm:presLayoutVars>
      </dgm:prSet>
      <dgm:spPr/>
      <dgm:t>
        <a:bodyPr/>
        <a:lstStyle/>
        <a:p>
          <a:endParaRPr lang="pt-BR"/>
        </a:p>
      </dgm:t>
    </dgm:pt>
    <dgm:pt modelId="{13B48D6F-1C34-499B-A6E2-87D417BDFDB7}" type="pres">
      <dgm:prSet presAssocID="{5362BEDB-446D-47F4-8774-D3219461C0DC}" presName="sibTrans" presStyleLbl="sibTrans2D1" presStyleIdx="2" presStyleCnt="5" custScaleX="156238"/>
      <dgm:spPr/>
      <dgm:t>
        <a:bodyPr/>
        <a:lstStyle/>
        <a:p>
          <a:endParaRPr lang="pt-BR"/>
        </a:p>
      </dgm:t>
    </dgm:pt>
    <dgm:pt modelId="{BA6F2514-91C5-46C2-82BD-5F7773212FFF}" type="pres">
      <dgm:prSet presAssocID="{5362BEDB-446D-47F4-8774-D3219461C0DC}" presName="connectorText" presStyleLbl="sibTrans2D1" presStyleIdx="2" presStyleCnt="5"/>
      <dgm:spPr/>
      <dgm:t>
        <a:bodyPr/>
        <a:lstStyle/>
        <a:p>
          <a:endParaRPr lang="pt-BR"/>
        </a:p>
      </dgm:t>
    </dgm:pt>
    <dgm:pt modelId="{2DEC9F1F-1BC8-4693-88BC-9C9018C16427}" type="pres">
      <dgm:prSet presAssocID="{1EDBCA71-5E2A-4E80-85D6-81EBA21DD268}" presName="node" presStyleLbl="node1" presStyleIdx="3" presStyleCnt="6">
        <dgm:presLayoutVars>
          <dgm:bulletEnabled val="1"/>
        </dgm:presLayoutVars>
      </dgm:prSet>
      <dgm:spPr/>
      <dgm:t>
        <a:bodyPr/>
        <a:lstStyle/>
        <a:p>
          <a:endParaRPr lang="pt-BR"/>
        </a:p>
      </dgm:t>
    </dgm:pt>
    <dgm:pt modelId="{2D4FF983-0315-494E-A0E1-A05F24C2963E}" type="pres">
      <dgm:prSet presAssocID="{3BA86C55-1BCC-4D5D-A255-BA619C458614}" presName="sibTrans" presStyleLbl="sibTrans2D1" presStyleIdx="3" presStyleCnt="5"/>
      <dgm:spPr/>
      <dgm:t>
        <a:bodyPr/>
        <a:lstStyle/>
        <a:p>
          <a:endParaRPr lang="pt-BR"/>
        </a:p>
      </dgm:t>
    </dgm:pt>
    <dgm:pt modelId="{2814A8B2-F09E-42FB-B25E-534CB663C9C0}" type="pres">
      <dgm:prSet presAssocID="{3BA86C55-1BCC-4D5D-A255-BA619C458614}" presName="connectorText" presStyleLbl="sibTrans2D1" presStyleIdx="3" presStyleCnt="5"/>
      <dgm:spPr/>
      <dgm:t>
        <a:bodyPr/>
        <a:lstStyle/>
        <a:p>
          <a:endParaRPr lang="pt-BR"/>
        </a:p>
      </dgm:t>
    </dgm:pt>
    <dgm:pt modelId="{9C15148E-3661-4CB1-BECA-96B3B0F2A885}" type="pres">
      <dgm:prSet presAssocID="{7DD33077-AA55-4986-AF18-98F5421BD8D3}" presName="node" presStyleLbl="node1" presStyleIdx="4" presStyleCnt="6">
        <dgm:presLayoutVars>
          <dgm:bulletEnabled val="1"/>
        </dgm:presLayoutVars>
      </dgm:prSet>
      <dgm:spPr/>
      <dgm:t>
        <a:bodyPr/>
        <a:lstStyle/>
        <a:p>
          <a:endParaRPr lang="pt-BR"/>
        </a:p>
      </dgm:t>
    </dgm:pt>
    <dgm:pt modelId="{56D360B1-3B26-47F1-AE19-29B77C40C07B}" type="pres">
      <dgm:prSet presAssocID="{0EB5699C-2CE0-41FD-80F0-6E13662BAD63}" presName="sibTrans" presStyleLbl="sibTrans2D1" presStyleIdx="4" presStyleCnt="5"/>
      <dgm:spPr/>
      <dgm:t>
        <a:bodyPr/>
        <a:lstStyle/>
        <a:p>
          <a:endParaRPr lang="pt-BR"/>
        </a:p>
      </dgm:t>
    </dgm:pt>
    <dgm:pt modelId="{0C196699-5D34-48D4-AF6D-CD3B34635AF7}" type="pres">
      <dgm:prSet presAssocID="{0EB5699C-2CE0-41FD-80F0-6E13662BAD63}" presName="connectorText" presStyleLbl="sibTrans2D1" presStyleIdx="4" presStyleCnt="5"/>
      <dgm:spPr/>
      <dgm:t>
        <a:bodyPr/>
        <a:lstStyle/>
        <a:p>
          <a:endParaRPr lang="pt-BR"/>
        </a:p>
      </dgm:t>
    </dgm:pt>
    <dgm:pt modelId="{A5BF7425-EAC0-4449-BEAF-0358E0947563}" type="pres">
      <dgm:prSet presAssocID="{5020674D-F346-4E22-B858-9779DE11B6B8}" presName="node" presStyleLbl="node1" presStyleIdx="5" presStyleCnt="6">
        <dgm:presLayoutVars>
          <dgm:bulletEnabled val="1"/>
        </dgm:presLayoutVars>
      </dgm:prSet>
      <dgm:spPr/>
      <dgm:t>
        <a:bodyPr/>
        <a:lstStyle/>
        <a:p>
          <a:endParaRPr lang="pt-BR"/>
        </a:p>
      </dgm:t>
    </dgm:pt>
  </dgm:ptLst>
  <dgm:cxnLst>
    <dgm:cxn modelId="{D42E394E-DA83-4FCA-BFEF-44D45AD1BCBD}" srcId="{2510D263-EA85-4F9D-BD92-8A6EBE54919D}" destId="{7DD33077-AA55-4986-AF18-98F5421BD8D3}" srcOrd="4" destOrd="0" parTransId="{35719E2D-569E-477D-9EFA-02174AA44AEB}" sibTransId="{0EB5699C-2CE0-41FD-80F0-6E13662BAD63}"/>
    <dgm:cxn modelId="{0DB9AC8C-620F-4E10-B395-7DF847CFFE82}" type="presOf" srcId="{470CC025-90C2-4EFA-9D71-E4E8881F4D79}" destId="{9376837B-5A06-42D0-91C6-E45EEC42D5CC}" srcOrd="0" destOrd="0" presId="urn:microsoft.com/office/officeart/2005/8/layout/process5"/>
    <dgm:cxn modelId="{3F062830-C8D7-4ED0-93CE-E1D4273650B8}" type="presOf" srcId="{5020674D-F346-4E22-B858-9779DE11B6B8}" destId="{A5BF7425-EAC0-4449-BEAF-0358E0947563}" srcOrd="0" destOrd="0" presId="urn:microsoft.com/office/officeart/2005/8/layout/process5"/>
    <dgm:cxn modelId="{CAC690D7-56D9-4CCC-87B1-A85AC2D0A8ED}" type="presOf" srcId="{EE78455B-6A9C-4C0F-84C2-E123DE67FA22}" destId="{25ED7687-4A3D-4EBE-8F9C-EB010EF48A44}" srcOrd="1" destOrd="0" presId="urn:microsoft.com/office/officeart/2005/8/layout/process5"/>
    <dgm:cxn modelId="{B402F3CD-2745-4083-963E-BDA1712C20F7}" type="presOf" srcId="{2510D263-EA85-4F9D-BD92-8A6EBE54919D}" destId="{8AC148F2-F451-460C-9D26-288BEEE764CB}" srcOrd="0" destOrd="0" presId="urn:microsoft.com/office/officeart/2005/8/layout/process5"/>
    <dgm:cxn modelId="{F7896D69-CA01-4A32-A185-2FEEFD40D3B6}" srcId="{2510D263-EA85-4F9D-BD92-8A6EBE54919D}" destId="{1EDBCA71-5E2A-4E80-85D6-81EBA21DD268}" srcOrd="3" destOrd="0" parTransId="{FB2C25AA-9683-4982-A2C3-B8EC0A4C3452}" sibTransId="{3BA86C55-1BCC-4D5D-A255-BA619C458614}"/>
    <dgm:cxn modelId="{3D28437E-A176-4FD8-9845-BD33CB8C7CFD}" type="presOf" srcId="{3BA86C55-1BCC-4D5D-A255-BA619C458614}" destId="{2814A8B2-F09E-42FB-B25E-534CB663C9C0}" srcOrd="1" destOrd="0" presId="urn:microsoft.com/office/officeart/2005/8/layout/process5"/>
    <dgm:cxn modelId="{FBB0FFEE-FF9A-4566-8531-2F14CF57FA10}" srcId="{2510D263-EA85-4F9D-BD92-8A6EBE54919D}" destId="{5E79505C-E0AE-45EA-993F-B57285B17DF8}" srcOrd="0" destOrd="0" parTransId="{543ED9C2-57D3-4289-95E8-09E420A5F580}" sibTransId="{EE78455B-6A9C-4C0F-84C2-E123DE67FA22}"/>
    <dgm:cxn modelId="{B771C9E3-1D1B-4A5D-B3B1-F7FE06F10856}" type="presOf" srcId="{EE78455B-6A9C-4C0F-84C2-E123DE67FA22}" destId="{0008D320-DE09-4E44-9469-3ED0C63ED5F6}" srcOrd="0" destOrd="0" presId="urn:microsoft.com/office/officeart/2005/8/layout/process5"/>
    <dgm:cxn modelId="{B3F2B243-F19B-4F47-9F36-6638AE4263FA}" type="presOf" srcId="{7DD33077-AA55-4986-AF18-98F5421BD8D3}" destId="{9C15148E-3661-4CB1-BECA-96B3B0F2A885}" srcOrd="0" destOrd="0" presId="urn:microsoft.com/office/officeart/2005/8/layout/process5"/>
    <dgm:cxn modelId="{A8D2A2CD-93BA-49E7-91EB-711B4EADA30B}" type="presOf" srcId="{3BA86C55-1BCC-4D5D-A255-BA619C458614}" destId="{2D4FF983-0315-494E-A0E1-A05F24C2963E}" srcOrd="0" destOrd="0" presId="urn:microsoft.com/office/officeart/2005/8/layout/process5"/>
    <dgm:cxn modelId="{F6A6E8F4-786A-4A90-AC9E-F6B84444E832}" type="presOf" srcId="{5362BEDB-446D-47F4-8774-D3219461C0DC}" destId="{13B48D6F-1C34-499B-A6E2-87D417BDFDB7}" srcOrd="0" destOrd="0" presId="urn:microsoft.com/office/officeart/2005/8/layout/process5"/>
    <dgm:cxn modelId="{70900F9F-CBAE-4E66-A89E-06EAAD32721E}" type="presOf" srcId="{5E79505C-E0AE-45EA-993F-B57285B17DF8}" destId="{D6FA5AF1-8B19-4437-A13D-152546F33405}" srcOrd="0" destOrd="0" presId="urn:microsoft.com/office/officeart/2005/8/layout/process5"/>
    <dgm:cxn modelId="{41502CE3-691D-4A14-A8C7-41B1F52C06F1}" type="presOf" srcId="{D48EBF45-0C01-4D03-9BF2-3A46731F8D25}" destId="{26A6B537-AD6E-40FE-A761-B5A85E940998}" srcOrd="0" destOrd="0" presId="urn:microsoft.com/office/officeart/2005/8/layout/process5"/>
    <dgm:cxn modelId="{A8BB9A77-34B0-4DBB-9F38-5E353E5871AA}" srcId="{2510D263-EA85-4F9D-BD92-8A6EBE54919D}" destId="{BCD5D4B3-9583-490F-A6AE-3D91F0F2AE5D}" srcOrd="2" destOrd="0" parTransId="{9BF29418-CA3D-4BFA-BB8C-2D38D08A2EB1}" sibTransId="{5362BEDB-446D-47F4-8774-D3219461C0DC}"/>
    <dgm:cxn modelId="{07AF9E5E-3066-49A0-909A-42863605D032}" srcId="{2510D263-EA85-4F9D-BD92-8A6EBE54919D}" destId="{5020674D-F346-4E22-B858-9779DE11B6B8}" srcOrd="5" destOrd="0" parTransId="{A9872704-2664-4644-B14E-558FDB0A26D8}" sibTransId="{6904A2D3-6921-469D-9997-CF249C90DADC}"/>
    <dgm:cxn modelId="{235810FD-4D67-4781-A2F2-859D988D4FD7}" type="presOf" srcId="{1EDBCA71-5E2A-4E80-85D6-81EBA21DD268}" destId="{2DEC9F1F-1BC8-4693-88BC-9C9018C16427}" srcOrd="0" destOrd="0" presId="urn:microsoft.com/office/officeart/2005/8/layout/process5"/>
    <dgm:cxn modelId="{BDF60362-1B64-44E5-9F56-B06A0903B50D}" type="presOf" srcId="{470CC025-90C2-4EFA-9D71-E4E8881F4D79}" destId="{0B245475-1127-405E-8E62-4AE6B89AA331}" srcOrd="1" destOrd="0" presId="urn:microsoft.com/office/officeart/2005/8/layout/process5"/>
    <dgm:cxn modelId="{1D632B59-3C4D-4496-91CC-E8FCAB7D290E}" type="presOf" srcId="{BCD5D4B3-9583-490F-A6AE-3D91F0F2AE5D}" destId="{FCD5F235-576E-480A-BDA4-A1656C32E613}" srcOrd="0" destOrd="0" presId="urn:microsoft.com/office/officeart/2005/8/layout/process5"/>
    <dgm:cxn modelId="{B894DE9F-6AF1-43BC-8FA1-B34861CBCCE7}" type="presOf" srcId="{5362BEDB-446D-47F4-8774-D3219461C0DC}" destId="{BA6F2514-91C5-46C2-82BD-5F7773212FFF}" srcOrd="1" destOrd="0" presId="urn:microsoft.com/office/officeart/2005/8/layout/process5"/>
    <dgm:cxn modelId="{04E8C5B7-02FE-4BCF-8642-7262D99F0305}" type="presOf" srcId="{0EB5699C-2CE0-41FD-80F0-6E13662BAD63}" destId="{56D360B1-3B26-47F1-AE19-29B77C40C07B}" srcOrd="0" destOrd="0" presId="urn:microsoft.com/office/officeart/2005/8/layout/process5"/>
    <dgm:cxn modelId="{CE170898-50FD-4826-9F66-CEFD386DBE00}" srcId="{2510D263-EA85-4F9D-BD92-8A6EBE54919D}" destId="{D48EBF45-0C01-4D03-9BF2-3A46731F8D25}" srcOrd="1" destOrd="0" parTransId="{E72536CB-73B4-41CF-B955-94515EA0756D}" sibTransId="{470CC025-90C2-4EFA-9D71-E4E8881F4D79}"/>
    <dgm:cxn modelId="{42FE70A5-19E4-4C16-8C12-B62E763AB3B2}" type="presOf" srcId="{0EB5699C-2CE0-41FD-80F0-6E13662BAD63}" destId="{0C196699-5D34-48D4-AF6D-CD3B34635AF7}" srcOrd="1" destOrd="0" presId="urn:microsoft.com/office/officeart/2005/8/layout/process5"/>
    <dgm:cxn modelId="{098833BF-712F-4859-886F-E75B91AD60AC}" type="presParOf" srcId="{8AC148F2-F451-460C-9D26-288BEEE764CB}" destId="{D6FA5AF1-8B19-4437-A13D-152546F33405}" srcOrd="0" destOrd="0" presId="urn:microsoft.com/office/officeart/2005/8/layout/process5"/>
    <dgm:cxn modelId="{20D291CB-B388-46F4-9959-81E84198EBC9}" type="presParOf" srcId="{8AC148F2-F451-460C-9D26-288BEEE764CB}" destId="{0008D320-DE09-4E44-9469-3ED0C63ED5F6}" srcOrd="1" destOrd="0" presId="urn:microsoft.com/office/officeart/2005/8/layout/process5"/>
    <dgm:cxn modelId="{3E56DF26-0388-48E7-855F-8021DA7E8D46}" type="presParOf" srcId="{0008D320-DE09-4E44-9469-3ED0C63ED5F6}" destId="{25ED7687-4A3D-4EBE-8F9C-EB010EF48A44}" srcOrd="0" destOrd="0" presId="urn:microsoft.com/office/officeart/2005/8/layout/process5"/>
    <dgm:cxn modelId="{9E2E9529-04EA-45FA-8BB6-5D6F6C7C38C1}" type="presParOf" srcId="{8AC148F2-F451-460C-9D26-288BEEE764CB}" destId="{26A6B537-AD6E-40FE-A761-B5A85E940998}" srcOrd="2" destOrd="0" presId="urn:microsoft.com/office/officeart/2005/8/layout/process5"/>
    <dgm:cxn modelId="{58215620-E4DD-4A15-A917-8C8236E8E57A}" type="presParOf" srcId="{8AC148F2-F451-460C-9D26-288BEEE764CB}" destId="{9376837B-5A06-42D0-91C6-E45EEC42D5CC}" srcOrd="3" destOrd="0" presId="urn:microsoft.com/office/officeart/2005/8/layout/process5"/>
    <dgm:cxn modelId="{B27BBA47-3293-4692-BA54-536765D1A967}" type="presParOf" srcId="{9376837B-5A06-42D0-91C6-E45EEC42D5CC}" destId="{0B245475-1127-405E-8E62-4AE6B89AA331}" srcOrd="0" destOrd="0" presId="urn:microsoft.com/office/officeart/2005/8/layout/process5"/>
    <dgm:cxn modelId="{B9B7C692-6D1E-4936-A657-02BC43C1F9DE}" type="presParOf" srcId="{8AC148F2-F451-460C-9D26-288BEEE764CB}" destId="{FCD5F235-576E-480A-BDA4-A1656C32E613}" srcOrd="4" destOrd="0" presId="urn:microsoft.com/office/officeart/2005/8/layout/process5"/>
    <dgm:cxn modelId="{F88E61B1-FC40-4332-9BF9-4197C822D0B0}" type="presParOf" srcId="{8AC148F2-F451-460C-9D26-288BEEE764CB}" destId="{13B48D6F-1C34-499B-A6E2-87D417BDFDB7}" srcOrd="5" destOrd="0" presId="urn:microsoft.com/office/officeart/2005/8/layout/process5"/>
    <dgm:cxn modelId="{3BE2EC8F-B6CE-4F72-BDC5-F1F4ACE1D548}" type="presParOf" srcId="{13B48D6F-1C34-499B-A6E2-87D417BDFDB7}" destId="{BA6F2514-91C5-46C2-82BD-5F7773212FFF}" srcOrd="0" destOrd="0" presId="urn:microsoft.com/office/officeart/2005/8/layout/process5"/>
    <dgm:cxn modelId="{73AE0E11-3850-4496-B0D2-C093186B8840}" type="presParOf" srcId="{8AC148F2-F451-460C-9D26-288BEEE764CB}" destId="{2DEC9F1F-1BC8-4693-88BC-9C9018C16427}" srcOrd="6" destOrd="0" presId="urn:microsoft.com/office/officeart/2005/8/layout/process5"/>
    <dgm:cxn modelId="{C8ABD003-A9F6-4E56-9DD6-92FFFEF87167}" type="presParOf" srcId="{8AC148F2-F451-460C-9D26-288BEEE764CB}" destId="{2D4FF983-0315-494E-A0E1-A05F24C2963E}" srcOrd="7" destOrd="0" presId="urn:microsoft.com/office/officeart/2005/8/layout/process5"/>
    <dgm:cxn modelId="{3B9965CC-2255-441D-B9FB-AF5A7198C8DA}" type="presParOf" srcId="{2D4FF983-0315-494E-A0E1-A05F24C2963E}" destId="{2814A8B2-F09E-42FB-B25E-534CB663C9C0}" srcOrd="0" destOrd="0" presId="urn:microsoft.com/office/officeart/2005/8/layout/process5"/>
    <dgm:cxn modelId="{552403F9-2DEF-4C23-A918-77091623094F}" type="presParOf" srcId="{8AC148F2-F451-460C-9D26-288BEEE764CB}" destId="{9C15148E-3661-4CB1-BECA-96B3B0F2A885}" srcOrd="8" destOrd="0" presId="urn:microsoft.com/office/officeart/2005/8/layout/process5"/>
    <dgm:cxn modelId="{EEDC2B40-36F0-4893-B1BC-D89F6DD2A34D}" type="presParOf" srcId="{8AC148F2-F451-460C-9D26-288BEEE764CB}" destId="{56D360B1-3B26-47F1-AE19-29B77C40C07B}" srcOrd="9" destOrd="0" presId="urn:microsoft.com/office/officeart/2005/8/layout/process5"/>
    <dgm:cxn modelId="{C6BDFBE2-6DA6-471C-AF15-C1C12851FAF4}" type="presParOf" srcId="{56D360B1-3B26-47F1-AE19-29B77C40C07B}" destId="{0C196699-5D34-48D4-AF6D-CD3B34635AF7}" srcOrd="0" destOrd="0" presId="urn:microsoft.com/office/officeart/2005/8/layout/process5"/>
    <dgm:cxn modelId="{70123CFA-C430-41EF-9DF6-7D8C888BC6CA}" type="presParOf" srcId="{8AC148F2-F451-460C-9D26-288BEEE764CB}" destId="{A5BF7425-EAC0-4449-BEAF-0358E094756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5AF1-8B19-4437-A13D-152546F33405}">
      <dsp:nvSpPr>
        <dsp:cNvPr id="0" name=""/>
        <dsp:cNvSpPr/>
      </dsp:nvSpPr>
      <dsp:spPr>
        <a:xfrm>
          <a:off x="1350978" y="3389"/>
          <a:ext cx="2118203" cy="1270922"/>
        </a:xfrm>
        <a:prstGeom prst="roundRect">
          <a:avLst>
            <a:gd name="adj" fmla="val 10000"/>
          </a:avLst>
        </a:prstGeom>
        <a:gradFill rotWithShape="0">
          <a:gsLst>
            <a:gs pos="0">
              <a:srgbClr val="FF9900"/>
            </a:gs>
            <a:gs pos="80000">
              <a:srgbClr val="FF9900"/>
            </a:gs>
            <a:gs pos="100000">
              <a:srgbClr val="FF9900"/>
            </a:gs>
          </a:gsLst>
        </a:gradFill>
        <a:ln>
          <a:noFill/>
        </a:ln>
        <a:effectLst>
          <a:outerShdw blurRad="38100" dist="254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smtClean="0">
              <a:latin typeface="Calibri" panose="020F0502020204030204" pitchFamily="34" charset="0"/>
            </a:rPr>
            <a:t>Secretário</a:t>
          </a:r>
          <a:endParaRPr lang="pt-BR" sz="2500" b="1" kern="1200" dirty="0">
            <a:latin typeface="Calibri" panose="020F0502020204030204" pitchFamily="34" charset="0"/>
          </a:endParaRPr>
        </a:p>
      </dsp:txBody>
      <dsp:txXfrm>
        <a:off x="1388202" y="40613"/>
        <a:ext cx="2043755" cy="1196474"/>
      </dsp:txXfrm>
    </dsp:sp>
    <dsp:sp modelId="{0008D320-DE09-4E44-9469-3ED0C63ED5F6}">
      <dsp:nvSpPr>
        <dsp:cNvPr id="0" name=""/>
        <dsp:cNvSpPr/>
      </dsp:nvSpPr>
      <dsp:spPr>
        <a:xfrm>
          <a:off x="3655583" y="376193"/>
          <a:ext cx="449059" cy="525314"/>
        </a:xfrm>
        <a:prstGeom prst="rightArrow">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3655583" y="481256"/>
        <a:ext cx="314341" cy="315188"/>
      </dsp:txXfrm>
    </dsp:sp>
    <dsp:sp modelId="{26A6B537-AD6E-40FE-A761-B5A85E940998}">
      <dsp:nvSpPr>
        <dsp:cNvPr id="0" name=""/>
        <dsp:cNvSpPr/>
      </dsp:nvSpPr>
      <dsp:spPr>
        <a:xfrm>
          <a:off x="4316463" y="3389"/>
          <a:ext cx="2118203" cy="1270922"/>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smtClean="0">
              <a:latin typeface="Calibri" panose="020F0502020204030204" pitchFamily="34" charset="0"/>
            </a:rPr>
            <a:t>Prefeito</a:t>
          </a:r>
          <a:endParaRPr lang="pt-BR" sz="2500" b="1" kern="1200" dirty="0">
            <a:latin typeface="Calibri" panose="020F0502020204030204" pitchFamily="34" charset="0"/>
          </a:endParaRPr>
        </a:p>
      </dsp:txBody>
      <dsp:txXfrm>
        <a:off x="4353687" y="40613"/>
        <a:ext cx="2043755" cy="1196474"/>
      </dsp:txXfrm>
    </dsp:sp>
    <dsp:sp modelId="{9376837B-5A06-42D0-91C6-E45EEC42D5CC}">
      <dsp:nvSpPr>
        <dsp:cNvPr id="0" name=""/>
        <dsp:cNvSpPr/>
      </dsp:nvSpPr>
      <dsp:spPr>
        <a:xfrm>
          <a:off x="6591547" y="281111"/>
          <a:ext cx="558943" cy="525314"/>
        </a:xfrm>
        <a:prstGeom prst="rightArrow">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6591547" y="386174"/>
        <a:ext cx="401349" cy="315188"/>
      </dsp:txXfrm>
    </dsp:sp>
    <dsp:sp modelId="{FCD5F235-576E-480A-BDA4-A1656C32E613}">
      <dsp:nvSpPr>
        <dsp:cNvPr id="0" name=""/>
        <dsp:cNvSpPr/>
      </dsp:nvSpPr>
      <dsp:spPr>
        <a:xfrm>
          <a:off x="7281948" y="3389"/>
          <a:ext cx="2118203" cy="1270922"/>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b="1" kern="1200" dirty="0" smtClean="0">
              <a:latin typeface="Calibri" panose="020F0502020204030204" pitchFamily="34" charset="0"/>
            </a:rPr>
            <a:t>Setor de Compras</a:t>
          </a:r>
          <a:endParaRPr lang="pt-BR" sz="2500" b="1" kern="1200" dirty="0">
            <a:latin typeface="Calibri" panose="020F0502020204030204" pitchFamily="34" charset="0"/>
          </a:endParaRPr>
        </a:p>
      </dsp:txBody>
      <dsp:txXfrm>
        <a:off x="7319172" y="40613"/>
        <a:ext cx="2043755" cy="1196474"/>
      </dsp:txXfrm>
    </dsp:sp>
    <dsp:sp modelId="{13B48D6F-1C34-499B-A6E2-87D417BDFDB7}">
      <dsp:nvSpPr>
        <dsp:cNvPr id="0" name=""/>
        <dsp:cNvSpPr/>
      </dsp:nvSpPr>
      <dsp:spPr>
        <a:xfrm rot="5400000">
          <a:off x="8116520" y="1422586"/>
          <a:ext cx="449059" cy="525314"/>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5400000">
        <a:off x="8183456" y="1460713"/>
        <a:ext cx="315188" cy="314341"/>
      </dsp:txXfrm>
    </dsp:sp>
    <dsp:sp modelId="{2DEC9F1F-1BC8-4693-88BC-9C9018C16427}">
      <dsp:nvSpPr>
        <dsp:cNvPr id="0" name=""/>
        <dsp:cNvSpPr/>
      </dsp:nvSpPr>
      <dsp:spPr>
        <a:xfrm>
          <a:off x="7281948"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Comissão de Licitação</a:t>
          </a:r>
          <a:endParaRPr lang="pt-BR" sz="2500" kern="1200" dirty="0">
            <a:latin typeface="Calibri" panose="020F0502020204030204" pitchFamily="34" charset="0"/>
          </a:endParaRPr>
        </a:p>
      </dsp:txBody>
      <dsp:txXfrm>
        <a:off x="7319172" y="2158817"/>
        <a:ext cx="2043755" cy="1196474"/>
      </dsp:txXfrm>
    </dsp:sp>
    <dsp:sp modelId="{2D4FF983-0315-494E-A0E1-A05F24C2963E}">
      <dsp:nvSpPr>
        <dsp:cNvPr id="0" name=""/>
        <dsp:cNvSpPr/>
      </dsp:nvSpPr>
      <dsp:spPr>
        <a:xfrm rot="10800000">
          <a:off x="6646487" y="2494397"/>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10800000">
        <a:off x="6781205" y="2599460"/>
        <a:ext cx="314341" cy="315188"/>
      </dsp:txXfrm>
    </dsp:sp>
    <dsp:sp modelId="{9C15148E-3661-4CB1-BECA-96B3B0F2A885}">
      <dsp:nvSpPr>
        <dsp:cNvPr id="0" name=""/>
        <dsp:cNvSpPr/>
      </dsp:nvSpPr>
      <dsp:spPr>
        <a:xfrm>
          <a:off x="4316463"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Contabilidade</a:t>
          </a:r>
          <a:endParaRPr lang="pt-BR" sz="2500" kern="1200" dirty="0">
            <a:latin typeface="Calibri" panose="020F0502020204030204" pitchFamily="34" charset="0"/>
          </a:endParaRPr>
        </a:p>
      </dsp:txBody>
      <dsp:txXfrm>
        <a:off x="4353687" y="2158817"/>
        <a:ext cx="2043755" cy="1196474"/>
      </dsp:txXfrm>
    </dsp:sp>
    <dsp:sp modelId="{56D360B1-3B26-47F1-AE19-29B77C40C07B}">
      <dsp:nvSpPr>
        <dsp:cNvPr id="0" name=""/>
        <dsp:cNvSpPr/>
      </dsp:nvSpPr>
      <dsp:spPr>
        <a:xfrm rot="10800000">
          <a:off x="3681002" y="2494397"/>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10800000">
        <a:off x="3815720" y="2599460"/>
        <a:ext cx="314341" cy="315188"/>
      </dsp:txXfrm>
    </dsp:sp>
    <dsp:sp modelId="{A5BF7425-EAC0-4449-BEAF-0358E0947563}">
      <dsp:nvSpPr>
        <dsp:cNvPr id="0" name=""/>
        <dsp:cNvSpPr/>
      </dsp:nvSpPr>
      <dsp:spPr>
        <a:xfrm>
          <a:off x="1350978" y="2121593"/>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Assessoria Jurídica</a:t>
          </a:r>
          <a:endParaRPr lang="pt-BR" sz="2500" kern="1200" dirty="0">
            <a:latin typeface="Calibri" panose="020F0502020204030204" pitchFamily="34" charset="0"/>
          </a:endParaRPr>
        </a:p>
      </dsp:txBody>
      <dsp:txXfrm>
        <a:off x="1388202" y="2158817"/>
        <a:ext cx="2043755" cy="1196474"/>
      </dsp:txXfrm>
    </dsp:sp>
    <dsp:sp modelId="{492CED9C-266A-4558-A43B-7195BB9B4C6B}">
      <dsp:nvSpPr>
        <dsp:cNvPr id="0" name=""/>
        <dsp:cNvSpPr/>
      </dsp:nvSpPr>
      <dsp:spPr>
        <a:xfrm rot="5400000">
          <a:off x="2185550" y="3540789"/>
          <a:ext cx="449059" cy="5253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rot="-5400000">
        <a:off x="2252486" y="3578916"/>
        <a:ext cx="315188" cy="314341"/>
      </dsp:txXfrm>
    </dsp:sp>
    <dsp:sp modelId="{29D63CC3-78CD-4362-A091-F34DC23B9424}">
      <dsp:nvSpPr>
        <dsp:cNvPr id="0" name=""/>
        <dsp:cNvSpPr/>
      </dsp:nvSpPr>
      <dsp:spPr>
        <a:xfrm>
          <a:off x="1350978" y="4239797"/>
          <a:ext cx="2118203" cy="1270922"/>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Divulgação</a:t>
          </a:r>
          <a:endParaRPr lang="pt-BR" sz="2500" kern="1200" dirty="0">
            <a:latin typeface="Calibri" panose="020F0502020204030204" pitchFamily="34" charset="0"/>
          </a:endParaRPr>
        </a:p>
      </dsp:txBody>
      <dsp:txXfrm>
        <a:off x="1388202" y="4277021"/>
        <a:ext cx="2043755" cy="1196474"/>
      </dsp:txXfrm>
    </dsp:sp>
    <dsp:sp modelId="{23CCD264-9497-4F59-9BF2-CBE981EA68F6}">
      <dsp:nvSpPr>
        <dsp:cNvPr id="0" name=""/>
        <dsp:cNvSpPr/>
      </dsp:nvSpPr>
      <dsp:spPr>
        <a:xfrm>
          <a:off x="3655583" y="4612600"/>
          <a:ext cx="449059" cy="525314"/>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3655583" y="4717663"/>
        <a:ext cx="314341" cy="315188"/>
      </dsp:txXfrm>
    </dsp:sp>
    <dsp:sp modelId="{4E2C4CB8-2816-4C4D-9478-2D8DABBCFF0F}">
      <dsp:nvSpPr>
        <dsp:cNvPr id="0" name=""/>
        <dsp:cNvSpPr/>
      </dsp:nvSpPr>
      <dsp:spPr>
        <a:xfrm>
          <a:off x="4316463" y="4239797"/>
          <a:ext cx="2118203" cy="1270922"/>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Comissão de Licitação</a:t>
          </a:r>
          <a:endParaRPr lang="pt-BR" sz="2500" kern="1200" dirty="0">
            <a:latin typeface="Calibri" panose="020F0502020204030204" pitchFamily="34" charset="0"/>
          </a:endParaRPr>
        </a:p>
      </dsp:txBody>
      <dsp:txXfrm>
        <a:off x="4353687" y="4277021"/>
        <a:ext cx="2043755" cy="1196474"/>
      </dsp:txXfrm>
    </dsp:sp>
    <dsp:sp modelId="{E5DC5F98-99B2-4282-8020-73C6B60668D9}">
      <dsp:nvSpPr>
        <dsp:cNvPr id="0" name=""/>
        <dsp:cNvSpPr/>
      </dsp:nvSpPr>
      <dsp:spPr>
        <a:xfrm rot="21544693">
          <a:off x="6654186" y="4587772"/>
          <a:ext cx="528992" cy="525314"/>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t-BR" sz="2000" kern="1200"/>
        </a:p>
      </dsp:txBody>
      <dsp:txXfrm>
        <a:off x="6654196" y="4694103"/>
        <a:ext cx="371398" cy="315188"/>
      </dsp:txXfrm>
    </dsp:sp>
    <dsp:sp modelId="{946AADD5-9543-47E8-BE57-1B6C85384B78}">
      <dsp:nvSpPr>
        <dsp:cNvPr id="0" name=""/>
        <dsp:cNvSpPr/>
      </dsp:nvSpPr>
      <dsp:spPr>
        <a:xfrm>
          <a:off x="7432637" y="4189659"/>
          <a:ext cx="2118203" cy="1270922"/>
        </a:xfrm>
        <a:prstGeom prst="roundRect">
          <a:avLst>
            <a:gd name="adj" fmla="val 10000"/>
          </a:avLst>
        </a:prstGeom>
        <a:solidFill>
          <a:srgbClr val="C00000"/>
        </a:solidFill>
        <a:ln>
          <a:noFill/>
        </a:ln>
        <a:effectLst>
          <a:outerShdw blurRad="38100" dist="254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latin typeface="Calibri" panose="020F0502020204030204" pitchFamily="34" charset="0"/>
            </a:rPr>
            <a:t>Prefeito</a:t>
          </a:r>
          <a:endParaRPr lang="pt-BR" sz="2500" b="1" kern="1200" dirty="0">
            <a:latin typeface="Calibri" panose="020F0502020204030204" pitchFamily="34" charset="0"/>
          </a:endParaRPr>
        </a:p>
      </dsp:txBody>
      <dsp:txXfrm>
        <a:off x="7469861" y="4226883"/>
        <a:ext cx="2043755" cy="1196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5AF1-8B19-4437-A13D-152546F33405}">
      <dsp:nvSpPr>
        <dsp:cNvPr id="0" name=""/>
        <dsp:cNvSpPr/>
      </dsp:nvSpPr>
      <dsp:spPr>
        <a:xfrm>
          <a:off x="8609" y="695731"/>
          <a:ext cx="2573143" cy="1543886"/>
        </a:xfrm>
        <a:prstGeom prst="roundRect">
          <a:avLst>
            <a:gd name="adj" fmla="val 10000"/>
          </a:avLst>
        </a:prstGeom>
        <a:gradFill rotWithShape="0">
          <a:gsLst>
            <a:gs pos="0">
              <a:srgbClr val="FF0000"/>
            </a:gs>
            <a:gs pos="80000">
              <a:srgbClr val="FF0000"/>
            </a:gs>
            <a:gs pos="100000">
              <a:srgbClr val="FF0000"/>
            </a:gs>
          </a:gsLst>
        </a:gradFill>
        <a:ln>
          <a:noFill/>
        </a:ln>
        <a:effectLst>
          <a:outerShdw blurRad="38100" dist="254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Comissão de licitação</a:t>
          </a:r>
          <a:endParaRPr lang="pt-BR" sz="3000" b="1" kern="1200" dirty="0">
            <a:latin typeface="Calibri" panose="020F0502020204030204" pitchFamily="34" charset="0"/>
          </a:endParaRPr>
        </a:p>
      </dsp:txBody>
      <dsp:txXfrm>
        <a:off x="53828" y="740950"/>
        <a:ext cx="2482705" cy="1453448"/>
      </dsp:txXfrm>
    </dsp:sp>
    <dsp:sp modelId="{0008D320-DE09-4E44-9469-3ED0C63ED5F6}">
      <dsp:nvSpPr>
        <dsp:cNvPr id="0" name=""/>
        <dsp:cNvSpPr/>
      </dsp:nvSpPr>
      <dsp:spPr>
        <a:xfrm rot="10414">
          <a:off x="2826280" y="1154134"/>
          <a:ext cx="589095" cy="638139"/>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solidFill>
              <a:schemeClr val="tx1"/>
            </a:solidFill>
          </a:endParaRPr>
        </a:p>
      </dsp:txBody>
      <dsp:txXfrm>
        <a:off x="2826280" y="1281494"/>
        <a:ext cx="412367" cy="382883"/>
      </dsp:txXfrm>
    </dsp:sp>
    <dsp:sp modelId="{26A6B537-AD6E-40FE-A761-B5A85E940998}">
      <dsp:nvSpPr>
        <dsp:cNvPr id="0" name=""/>
        <dsp:cNvSpPr/>
      </dsp:nvSpPr>
      <dsp:spPr>
        <a:xfrm>
          <a:off x="3693247" y="706893"/>
          <a:ext cx="2573143" cy="1543886"/>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Setor de Compras</a:t>
          </a:r>
          <a:endParaRPr lang="pt-BR" sz="3000" b="1" kern="1200" dirty="0">
            <a:latin typeface="Calibri" panose="020F0502020204030204" pitchFamily="34" charset="0"/>
          </a:endParaRPr>
        </a:p>
      </dsp:txBody>
      <dsp:txXfrm>
        <a:off x="3738466" y="752112"/>
        <a:ext cx="2482705" cy="1453448"/>
      </dsp:txXfrm>
    </dsp:sp>
    <dsp:sp modelId="{9376837B-5A06-42D0-91C6-E45EEC42D5CC}">
      <dsp:nvSpPr>
        <dsp:cNvPr id="0" name=""/>
        <dsp:cNvSpPr/>
      </dsp:nvSpPr>
      <dsp:spPr>
        <a:xfrm rot="21589099">
          <a:off x="6362539" y="787411"/>
          <a:ext cx="783140" cy="1140770"/>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a:off x="6362540" y="1015937"/>
        <a:ext cx="548198" cy="684462"/>
      </dsp:txXfrm>
    </dsp:sp>
    <dsp:sp modelId="{FCD5F235-576E-480A-BDA4-A1656C32E613}">
      <dsp:nvSpPr>
        <dsp:cNvPr id="0" name=""/>
        <dsp:cNvSpPr/>
      </dsp:nvSpPr>
      <dsp:spPr>
        <a:xfrm>
          <a:off x="7213411" y="695731"/>
          <a:ext cx="2573143" cy="1543886"/>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b="1" kern="1200" dirty="0" smtClean="0">
              <a:latin typeface="Calibri" panose="020F0502020204030204" pitchFamily="34" charset="0"/>
            </a:rPr>
            <a:t>Contabilidade</a:t>
          </a:r>
          <a:endParaRPr lang="pt-BR" sz="3000" b="1" kern="1200" dirty="0">
            <a:latin typeface="Calibri" panose="020F0502020204030204" pitchFamily="34" charset="0"/>
          </a:endParaRPr>
        </a:p>
      </dsp:txBody>
      <dsp:txXfrm>
        <a:off x="7258630" y="740950"/>
        <a:ext cx="2482705" cy="1453448"/>
      </dsp:txXfrm>
    </dsp:sp>
    <dsp:sp modelId="{13B48D6F-1C34-499B-A6E2-87D417BDFDB7}">
      <dsp:nvSpPr>
        <dsp:cNvPr id="0" name=""/>
        <dsp:cNvSpPr/>
      </dsp:nvSpPr>
      <dsp:spPr>
        <a:xfrm rot="5400000">
          <a:off x="8073838" y="2419737"/>
          <a:ext cx="852288" cy="638139"/>
        </a:xfrm>
        <a:prstGeom prst="rightArrow">
          <a:avLst>
            <a:gd name="adj1" fmla="val 60000"/>
            <a:gd name="adj2" fmla="val 50000"/>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5400000">
        <a:off x="8308540" y="2312663"/>
        <a:ext cx="382883" cy="660846"/>
      </dsp:txXfrm>
    </dsp:sp>
    <dsp:sp modelId="{2DEC9F1F-1BC8-4693-88BC-9C9018C16427}">
      <dsp:nvSpPr>
        <dsp:cNvPr id="0" name=""/>
        <dsp:cNvSpPr/>
      </dsp:nvSpPr>
      <dsp:spPr>
        <a:xfrm>
          <a:off x="7213411" y="3268874"/>
          <a:ext cx="2573143" cy="154388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i="0" kern="1200" dirty="0" smtClean="0">
              <a:solidFill>
                <a:schemeClr val="bg1"/>
              </a:solidFill>
              <a:latin typeface="Calibri" panose="020F0502020204030204" pitchFamily="34" charset="0"/>
            </a:rPr>
            <a:t>Prefeito</a:t>
          </a:r>
          <a:endParaRPr lang="pt-BR" sz="3000" i="0" kern="1200" dirty="0">
            <a:solidFill>
              <a:schemeClr val="bg1"/>
            </a:solidFill>
            <a:latin typeface="Calibri" panose="020F0502020204030204" pitchFamily="34" charset="0"/>
          </a:endParaRPr>
        </a:p>
      </dsp:txBody>
      <dsp:txXfrm>
        <a:off x="7258630" y="3314093"/>
        <a:ext cx="2482705" cy="1453448"/>
      </dsp:txXfrm>
    </dsp:sp>
    <dsp:sp modelId="{2D4FF983-0315-494E-A0E1-A05F24C2963E}">
      <dsp:nvSpPr>
        <dsp:cNvPr id="0" name=""/>
        <dsp:cNvSpPr/>
      </dsp:nvSpPr>
      <dsp:spPr>
        <a:xfrm rot="10800000">
          <a:off x="6441468" y="3721748"/>
          <a:ext cx="545506" cy="638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10800000">
        <a:off x="6605120" y="3849376"/>
        <a:ext cx="381854" cy="382883"/>
      </dsp:txXfrm>
    </dsp:sp>
    <dsp:sp modelId="{9C15148E-3661-4CB1-BECA-96B3B0F2A885}">
      <dsp:nvSpPr>
        <dsp:cNvPr id="0" name=""/>
        <dsp:cNvSpPr/>
      </dsp:nvSpPr>
      <dsp:spPr>
        <a:xfrm>
          <a:off x="3611010" y="3268874"/>
          <a:ext cx="2573143" cy="154388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latin typeface="Calibri" panose="020F0502020204030204" pitchFamily="34" charset="0"/>
            </a:rPr>
            <a:t>Gestor do Contrato</a:t>
          </a:r>
          <a:endParaRPr lang="pt-BR" sz="3000" kern="1200" dirty="0">
            <a:latin typeface="Calibri" panose="020F0502020204030204" pitchFamily="34" charset="0"/>
          </a:endParaRPr>
        </a:p>
      </dsp:txBody>
      <dsp:txXfrm>
        <a:off x="3656229" y="3314093"/>
        <a:ext cx="2482705" cy="1453448"/>
      </dsp:txXfrm>
    </dsp:sp>
    <dsp:sp modelId="{56D360B1-3B26-47F1-AE19-29B77C40C07B}">
      <dsp:nvSpPr>
        <dsp:cNvPr id="0" name=""/>
        <dsp:cNvSpPr/>
      </dsp:nvSpPr>
      <dsp:spPr>
        <a:xfrm rot="10800000">
          <a:off x="2839067" y="3721748"/>
          <a:ext cx="545506" cy="6381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t-BR" sz="2400" kern="1200"/>
        </a:p>
      </dsp:txBody>
      <dsp:txXfrm rot="10800000">
        <a:off x="3002719" y="3849376"/>
        <a:ext cx="381854" cy="382883"/>
      </dsp:txXfrm>
    </dsp:sp>
    <dsp:sp modelId="{A5BF7425-EAC0-4449-BEAF-0358E0947563}">
      <dsp:nvSpPr>
        <dsp:cNvPr id="0" name=""/>
        <dsp:cNvSpPr/>
      </dsp:nvSpPr>
      <dsp:spPr>
        <a:xfrm>
          <a:off x="8609" y="3268874"/>
          <a:ext cx="2573143" cy="1543886"/>
        </a:xfrm>
        <a:prstGeom prst="roundRect">
          <a:avLst>
            <a:gd name="adj" fmla="val 10000"/>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latin typeface="Calibri" panose="020F0502020204030204" pitchFamily="34" charset="0"/>
            </a:rPr>
            <a:t>Fiscal do Contrato</a:t>
          </a:r>
          <a:endParaRPr lang="pt-BR" sz="3000" kern="1200" dirty="0">
            <a:latin typeface="Calibri" panose="020F0502020204030204" pitchFamily="34" charset="0"/>
          </a:endParaRPr>
        </a:p>
      </dsp:txBody>
      <dsp:txXfrm>
        <a:off x="53828" y="3314093"/>
        <a:ext cx="2482705" cy="14534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88D60-7161-4CB7-89CE-825FA24C1BDF}" type="datetimeFigureOut">
              <a:rPr lang="pt-BR" smtClean="0"/>
              <a:t>30/03/2022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FD96B-02AC-48D0-BDB3-B823103D378B}" type="slidenum">
              <a:rPr lang="pt-BR" smtClean="0"/>
              <a:t>‹nº›</a:t>
            </a:fld>
            <a:endParaRPr lang="pt-BR"/>
          </a:p>
        </p:txBody>
      </p:sp>
    </p:spTree>
    <p:extLst>
      <p:ext uri="{BB962C8B-B14F-4D97-AF65-F5344CB8AC3E}">
        <p14:creationId xmlns:p14="http://schemas.microsoft.com/office/powerpoint/2010/main" val="261923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2</a:t>
            </a:fld>
            <a:endParaRPr lang="pt-BR"/>
          </a:p>
        </p:txBody>
      </p:sp>
    </p:spTree>
    <p:extLst>
      <p:ext uri="{BB962C8B-B14F-4D97-AF65-F5344CB8AC3E}">
        <p14:creationId xmlns:p14="http://schemas.microsoft.com/office/powerpoint/2010/main" val="239052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6FD96B-02AC-48D0-BDB3-B823103D378B}" type="slidenum">
              <a:rPr lang="pt-BR" smtClean="0"/>
              <a:t>5</a:t>
            </a:fld>
            <a:endParaRPr lang="pt-BR"/>
          </a:p>
        </p:txBody>
      </p:sp>
    </p:spTree>
    <p:extLst>
      <p:ext uri="{BB962C8B-B14F-4D97-AF65-F5344CB8AC3E}">
        <p14:creationId xmlns:p14="http://schemas.microsoft.com/office/powerpoint/2010/main" val="70488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smtClean="0"/>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a:xfrm>
            <a:off x="2416500" y="329307"/>
            <a:ext cx="4973915" cy="309201"/>
          </a:xfrm>
        </p:spPr>
        <p:txBody>
          <a:bodyPr/>
          <a:lstStyle/>
          <a:p>
            <a:endParaRPr lang="pt-BR"/>
          </a:p>
        </p:txBody>
      </p:sp>
      <p:sp>
        <p:nvSpPr>
          <p:cNvPr id="6" name="Slide Number Placeholder 5"/>
          <p:cNvSpPr>
            <a:spLocks noGrp="1"/>
          </p:cNvSpPr>
          <p:nvPr>
            <p:ph type="sldNum" sz="quarter" idx="12"/>
          </p:nvPr>
        </p:nvSpPr>
        <p:spPr>
          <a:xfrm>
            <a:off x="1437664" y="798973"/>
            <a:ext cx="811019" cy="503578"/>
          </a:xfrm>
        </p:spPr>
        <p:txBody>
          <a:bodyPr/>
          <a:lstStyle/>
          <a:p>
            <a:fld id="{37FF0ACA-21C9-4DCA-A6FE-D4C856457D01}" type="slidenum">
              <a:rPr lang="pt-BR" smtClean="0"/>
              <a:t>‹nº›</a:t>
            </a:fld>
            <a:endParaRPr lang="pt-B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39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17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327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a:xfrm>
            <a:off x="2692397" y="5037663"/>
            <a:ext cx="5214635" cy="279400"/>
          </a:xfrm>
        </p:spPr>
        <p:txBody>
          <a:bodyPr/>
          <a:lstStyle/>
          <a:p>
            <a:endParaRPr lang="pt-BR"/>
          </a:p>
        </p:txBody>
      </p:sp>
      <p:sp>
        <p:nvSpPr>
          <p:cNvPr id="6" name="Slide Number Placeholder 5"/>
          <p:cNvSpPr>
            <a:spLocks noGrp="1"/>
          </p:cNvSpPr>
          <p:nvPr>
            <p:ph type="sldNum" sz="quarter" idx="12"/>
          </p:nvPr>
        </p:nvSpPr>
        <p:spPr>
          <a:xfrm>
            <a:off x="8956900" y="5037663"/>
            <a:ext cx="551167" cy="279400"/>
          </a:xfrm>
        </p:spPr>
        <p:txBody>
          <a:bodyPr/>
          <a:lstStyle/>
          <a:p>
            <a:fld id="{37FF0ACA-21C9-4DCA-A6FE-D4C856457D01}" type="slidenum">
              <a:rPr lang="pt-BR" smtClean="0"/>
              <a:t>‹nº›</a:t>
            </a:fld>
            <a:endParaRPr lang="pt-B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961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213777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9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F24B690-5486-4975-A7F8-702437596CD4}" type="datetimeFigureOut">
              <a:rPr lang="pt-BR" smtClean="0"/>
              <a:t>30/03/2022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85579337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F24B690-5486-4975-A7F8-702437596CD4}" type="datetimeFigureOut">
              <a:rPr lang="pt-BR" smtClean="0"/>
              <a:t>30/03/2022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7FF0ACA-21C9-4DCA-A6FE-D4C856457D01}" type="slidenum">
              <a:rPr lang="pt-BR" smtClean="0"/>
              <a:t>‹nº›</a:t>
            </a:fld>
            <a:endParaRPr lang="pt-B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15637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6F24B690-5486-4975-A7F8-702437596CD4}" type="datetimeFigureOut">
              <a:rPr lang="pt-BR" smtClean="0"/>
              <a:t>30/03/2022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459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4B690-5486-4975-A7F8-702437596CD4}" type="datetimeFigureOut">
              <a:rPr lang="pt-BR" smtClean="0"/>
              <a:t>30/03/2022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1466105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30/03/2022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1073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0648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30/03/2022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154432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30/03/2022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039226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40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60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1452023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119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179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262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49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F24B690-5486-4975-A7F8-702437596CD4}" type="datetimeFigureOut">
              <a:rPr lang="pt-BR" smtClean="0"/>
              <a:t>30/03/2022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7FF0ACA-21C9-4DCA-A6FE-D4C856457D01}" type="slidenum">
              <a:rPr lang="pt-BR" smtClean="0"/>
              <a:t>‹nº›</a:t>
            </a:fld>
            <a:endParaRPr lang="pt-B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421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F24B690-5486-4975-A7F8-702437596CD4}" type="datetimeFigureOut">
              <a:rPr lang="pt-BR" smtClean="0"/>
              <a:t>30/03/2022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37105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447191" y="2824269"/>
            <a:ext cx="4645152" cy="2644457"/>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412362" y="2821491"/>
            <a:ext cx="4645152" cy="2637371"/>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F24B690-5486-4975-A7F8-702437596CD4}" type="datetimeFigureOut">
              <a:rPr lang="pt-BR" smtClean="0"/>
              <a:t>30/03/2022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7FF0ACA-21C9-4DCA-A6FE-D4C856457D01}" type="slidenum">
              <a:rPr lang="pt-BR" smtClean="0"/>
              <a:t>‹nº›</a:t>
            </a:fld>
            <a:endParaRPr lang="pt-B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87275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6F24B690-5486-4975-A7F8-702437596CD4}" type="datetimeFigureOut">
              <a:rPr lang="pt-BR" smtClean="0"/>
              <a:t>30/03/2022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7FF0ACA-21C9-4DCA-A6FE-D4C856457D01}" type="slidenum">
              <a:rPr lang="pt-BR" smtClean="0"/>
              <a:t>‹nº›</a:t>
            </a:fld>
            <a:endParaRPr lang="pt-B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743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4B690-5486-4975-A7F8-702437596CD4}" type="datetimeFigureOut">
              <a:rPr lang="pt-BR" smtClean="0"/>
              <a:t>30/03/2022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7FF0ACA-21C9-4DCA-A6FE-D4C856457D01}" type="slidenum">
              <a:rPr lang="pt-BR" smtClean="0"/>
              <a:t>‹nº›</a:t>
            </a:fld>
            <a:endParaRPr lang="pt-BR"/>
          </a:p>
        </p:txBody>
      </p:sp>
    </p:spTree>
    <p:extLst>
      <p:ext uri="{BB962C8B-B14F-4D97-AF65-F5344CB8AC3E}">
        <p14:creationId xmlns:p14="http://schemas.microsoft.com/office/powerpoint/2010/main" val="357939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smtClean="0"/>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F24B690-5486-4975-A7F8-702437596CD4}" type="datetimeFigureOut">
              <a:rPr lang="pt-BR" smtClean="0"/>
              <a:t>30/03/2022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52837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F24B690-5486-4975-A7F8-702437596CD4}" type="datetimeFigureOut">
              <a:rPr lang="pt-BR" smtClean="0"/>
              <a:t>30/03/2022</a:t>
            </a:fld>
            <a:endParaRPr lang="pt-BR"/>
          </a:p>
        </p:txBody>
      </p:sp>
      <p:sp>
        <p:nvSpPr>
          <p:cNvPr id="6" name="Footer Placeholder 5"/>
          <p:cNvSpPr>
            <a:spLocks noGrp="1"/>
          </p:cNvSpPr>
          <p:nvPr>
            <p:ph type="ftr" sz="quarter" idx="11"/>
          </p:nvPr>
        </p:nvSpPr>
        <p:spPr>
          <a:xfrm>
            <a:off x="1447382" y="318640"/>
            <a:ext cx="5541004" cy="320931"/>
          </a:xfrm>
        </p:spPr>
        <p:txBody>
          <a:bodyPr/>
          <a:lstStyle/>
          <a:p>
            <a:endParaRPr lang="pt-BR"/>
          </a:p>
        </p:txBody>
      </p:sp>
      <p:sp>
        <p:nvSpPr>
          <p:cNvPr id="7" name="Slide Number Placeholder 6"/>
          <p:cNvSpPr>
            <a:spLocks noGrp="1"/>
          </p:cNvSpPr>
          <p:nvPr>
            <p:ph type="sldNum" sz="quarter" idx="12"/>
          </p:nvPr>
        </p:nvSpPr>
        <p:spPr/>
        <p:txBody>
          <a:bodyPr/>
          <a:lstStyle/>
          <a:p>
            <a:fld id="{37FF0ACA-21C9-4DCA-A6FE-D4C856457D01}" type="slidenum">
              <a:rPr lang="pt-BR" smtClean="0"/>
              <a:t>‹nº›</a:t>
            </a:fld>
            <a:endParaRPr lang="pt-B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582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F24B690-5486-4975-A7F8-702437596CD4}" type="datetimeFigureOut">
              <a:rPr lang="pt-BR" smtClean="0"/>
              <a:t>30/03/2022</a:t>
            </a:fld>
            <a:endParaRPr lang="pt-B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7FF0ACA-21C9-4DCA-A6FE-D4C856457D01}" type="slidenum">
              <a:rPr lang="pt-BR" smtClean="0"/>
              <a:t>‹nº›</a:t>
            </a:fld>
            <a:endParaRPr lang="pt-B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06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24B690-5486-4975-A7F8-702437596CD4}" type="datetimeFigureOut">
              <a:rPr lang="pt-BR" smtClean="0"/>
              <a:t>30/03/2022</a:t>
            </a:fld>
            <a:endParaRPr lang="pt-B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FF0ACA-21C9-4DCA-A6FE-D4C856457D01}" type="slidenum">
              <a:rPr lang="pt-BR" smtClean="0"/>
              <a:t>‹nº›</a:t>
            </a:fld>
            <a:endParaRPr lang="pt-BR"/>
          </a:p>
        </p:txBody>
      </p:sp>
    </p:spTree>
    <p:extLst>
      <p:ext uri="{BB962C8B-B14F-4D97-AF65-F5344CB8AC3E}">
        <p14:creationId xmlns:p14="http://schemas.microsoft.com/office/powerpoint/2010/main" val="3840761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hyperlink" Target="http://www.planalto.gov.br/ccivil_03/_ato2019-2022/2021/lei/L14133.htm#art23" TargetMode="Externa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LEI 14.133/2021</a:t>
            </a:r>
            <a:endParaRPr lang="pt-BR" dirty="0"/>
          </a:p>
        </p:txBody>
      </p:sp>
      <p:sp>
        <p:nvSpPr>
          <p:cNvPr id="3" name="Subtítulo 2"/>
          <p:cNvSpPr>
            <a:spLocks noGrp="1"/>
          </p:cNvSpPr>
          <p:nvPr>
            <p:ph type="subTitle" idx="1"/>
          </p:nvPr>
        </p:nvSpPr>
        <p:spPr/>
        <p:txBody>
          <a:bodyPr>
            <a:normAutofit/>
          </a:bodyPr>
          <a:lstStyle/>
          <a:p>
            <a:r>
              <a:rPr lang="pt-BR" dirty="0" smtClean="0"/>
              <a:t>Geraldo José Gomes</a:t>
            </a:r>
          </a:p>
          <a:p>
            <a:r>
              <a:rPr lang="pt-BR" dirty="0" smtClean="0"/>
              <a:t>Administrador</a:t>
            </a:r>
            <a:endParaRPr lang="pt-BR" dirty="0"/>
          </a:p>
        </p:txBody>
      </p:sp>
    </p:spTree>
    <p:extLst>
      <p:ext uri="{BB962C8B-B14F-4D97-AF65-F5344CB8AC3E}">
        <p14:creationId xmlns:p14="http://schemas.microsoft.com/office/powerpoint/2010/main" val="327904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altLang="pt-BR" dirty="0" smtClean="0">
                <a:latin typeface="Arial" panose="020B0604020202020204" pitchFamily="34" charset="0"/>
                <a:cs typeface="Arial" panose="020B0604020202020204" pitchFamily="34" charset="0"/>
              </a:rPr>
              <a:t>Artigos 22 e 43</a:t>
            </a:r>
          </a:p>
          <a:p>
            <a:pPr algn="just"/>
            <a:r>
              <a:rPr lang="pt-BR" altLang="pt-BR" dirty="0">
                <a:latin typeface="Arial" panose="020B0604020202020204" pitchFamily="34" charset="0"/>
                <a:cs typeface="Arial" panose="020B0604020202020204" pitchFamily="34" charset="0"/>
              </a:rPr>
              <a:t>I – preparatória; </a:t>
            </a:r>
          </a:p>
          <a:p>
            <a:pPr algn="just"/>
            <a:r>
              <a:rPr lang="pt-BR" altLang="pt-BR" dirty="0">
                <a:latin typeface="Arial" panose="020B0604020202020204" pitchFamily="34" charset="0"/>
                <a:cs typeface="Arial" panose="020B0604020202020204" pitchFamily="34" charset="0"/>
              </a:rPr>
              <a:t>II – divulgação do edital de licitação; </a:t>
            </a:r>
          </a:p>
          <a:p>
            <a:pPr algn="just"/>
            <a:r>
              <a:rPr lang="pt-BR" altLang="pt-BR" dirty="0">
                <a:latin typeface="Arial" panose="020B0604020202020204" pitchFamily="34" charset="0"/>
                <a:cs typeface="Arial" panose="020B0604020202020204" pitchFamily="34" charset="0"/>
              </a:rPr>
              <a:t>III – apresentação de propostas e lances, quando for o caso; </a:t>
            </a:r>
          </a:p>
          <a:p>
            <a:pPr algn="just"/>
            <a:r>
              <a:rPr lang="pt-BR" altLang="pt-BR" dirty="0">
                <a:latin typeface="Arial" panose="020B0604020202020204" pitchFamily="34" charset="0"/>
                <a:cs typeface="Arial" panose="020B0604020202020204" pitchFamily="34" charset="0"/>
              </a:rPr>
              <a:t>IV </a:t>
            </a:r>
            <a:r>
              <a:rPr lang="pt-BR" altLang="pt-BR" dirty="0" smtClean="0">
                <a:latin typeface="Arial" panose="020B0604020202020204" pitchFamily="34" charset="0"/>
                <a:cs typeface="Arial" panose="020B0604020202020204" pitchFamily="34" charset="0"/>
              </a:rPr>
              <a:t>–habilitação </a:t>
            </a:r>
          </a:p>
          <a:p>
            <a:pPr algn="just"/>
            <a:r>
              <a:rPr lang="pt-BR" altLang="pt-BR" dirty="0" smtClean="0">
                <a:latin typeface="Arial" panose="020B0604020202020204" pitchFamily="34" charset="0"/>
                <a:cs typeface="Arial" panose="020B0604020202020204" pitchFamily="34" charset="0"/>
              </a:rPr>
              <a:t>V </a:t>
            </a:r>
            <a:r>
              <a:rPr lang="pt-BR" altLang="pt-BR" dirty="0">
                <a:latin typeface="Arial" panose="020B0604020202020204" pitchFamily="34" charset="0"/>
                <a:cs typeface="Arial" panose="020B0604020202020204" pitchFamily="34" charset="0"/>
              </a:rPr>
              <a:t>– julgamento; </a:t>
            </a:r>
          </a:p>
          <a:p>
            <a:pPr algn="just"/>
            <a:r>
              <a:rPr lang="pt-BR" altLang="pt-BR" dirty="0" smtClean="0">
                <a:latin typeface="Arial" panose="020B0604020202020204" pitchFamily="34" charset="0"/>
                <a:cs typeface="Arial" panose="020B0604020202020204" pitchFamily="34" charset="0"/>
              </a:rPr>
              <a:t>VI </a:t>
            </a:r>
            <a:r>
              <a:rPr lang="pt-BR" altLang="pt-BR" dirty="0">
                <a:latin typeface="Arial" panose="020B0604020202020204" pitchFamily="34" charset="0"/>
                <a:cs typeface="Arial" panose="020B0604020202020204" pitchFamily="34" charset="0"/>
              </a:rPr>
              <a:t>– recursal; </a:t>
            </a:r>
          </a:p>
          <a:p>
            <a:pPr algn="just"/>
            <a:r>
              <a:rPr lang="pt-BR" altLang="pt-BR" dirty="0">
                <a:latin typeface="Arial" panose="020B0604020202020204" pitchFamily="34" charset="0"/>
                <a:cs typeface="Arial" panose="020B0604020202020204" pitchFamily="34" charset="0"/>
              </a:rPr>
              <a:t>VII – homologação. </a:t>
            </a:r>
          </a:p>
          <a:p>
            <a:pPr algn="just"/>
            <a:endParaRPr lang="pt-BR" altLang="pt-BR" dirty="0" smtClean="0">
              <a:latin typeface="Arial" panose="020B0604020202020204" pitchFamily="34" charset="0"/>
              <a:cs typeface="Arial" panose="020B0604020202020204" pitchFamily="34" charset="0"/>
            </a:endParaRPr>
          </a:p>
          <a:p>
            <a:pPr algn="just"/>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pPr algn="just"/>
            <a:r>
              <a:rPr lang="pt-BR" altLang="pt-BR" b="1" dirty="0">
                <a:latin typeface="Arial" panose="020B0604020202020204" pitchFamily="34" charset="0"/>
                <a:cs typeface="Arial" panose="020B0604020202020204" pitchFamily="34" charset="0"/>
              </a:rPr>
              <a:t>Art. 17. </a:t>
            </a:r>
            <a:r>
              <a:rPr lang="pt-BR" altLang="pt-BR" dirty="0">
                <a:latin typeface="Arial" panose="020B0604020202020204" pitchFamily="34" charset="0"/>
                <a:cs typeface="Arial" panose="020B0604020202020204" pitchFamily="34" charset="0"/>
              </a:rPr>
              <a:t>O processo de licitação observará as seguintes fases, em sequência: </a:t>
            </a:r>
          </a:p>
          <a:p>
            <a:pPr algn="just"/>
            <a:r>
              <a:rPr lang="pt-BR" altLang="pt-BR" dirty="0">
                <a:latin typeface="Arial" panose="020B0604020202020204" pitchFamily="34" charset="0"/>
                <a:cs typeface="Arial" panose="020B0604020202020204" pitchFamily="34" charset="0"/>
              </a:rPr>
              <a:t>I – preparatória; </a:t>
            </a:r>
          </a:p>
          <a:p>
            <a:pPr algn="just"/>
            <a:r>
              <a:rPr lang="pt-BR" altLang="pt-BR" dirty="0">
                <a:latin typeface="Arial" panose="020B0604020202020204" pitchFamily="34" charset="0"/>
                <a:cs typeface="Arial" panose="020B0604020202020204" pitchFamily="34" charset="0"/>
              </a:rPr>
              <a:t>II – divulgação do edital de licitação; </a:t>
            </a:r>
          </a:p>
          <a:p>
            <a:pPr algn="just"/>
            <a:r>
              <a:rPr lang="pt-BR" altLang="pt-BR" dirty="0">
                <a:latin typeface="Arial" panose="020B0604020202020204" pitchFamily="34" charset="0"/>
                <a:cs typeface="Arial" panose="020B0604020202020204" pitchFamily="34" charset="0"/>
              </a:rPr>
              <a:t>III – apresentação de propostas e lances, quando for o caso; </a:t>
            </a:r>
          </a:p>
          <a:p>
            <a:pPr algn="just"/>
            <a:r>
              <a:rPr lang="pt-BR" altLang="pt-BR" dirty="0">
                <a:latin typeface="Arial" panose="020B0604020202020204" pitchFamily="34" charset="0"/>
                <a:cs typeface="Arial" panose="020B0604020202020204" pitchFamily="34" charset="0"/>
              </a:rPr>
              <a:t>IV – julgamento; </a:t>
            </a:r>
          </a:p>
          <a:p>
            <a:pPr algn="just"/>
            <a:r>
              <a:rPr lang="pt-BR" altLang="pt-BR" dirty="0">
                <a:latin typeface="Arial" panose="020B0604020202020204" pitchFamily="34" charset="0"/>
                <a:cs typeface="Arial" panose="020B0604020202020204" pitchFamily="34" charset="0"/>
              </a:rPr>
              <a:t>V – habilitação; </a:t>
            </a:r>
          </a:p>
          <a:p>
            <a:pPr algn="just"/>
            <a:r>
              <a:rPr lang="pt-BR" altLang="pt-BR" dirty="0">
                <a:latin typeface="Arial" panose="020B0604020202020204" pitchFamily="34" charset="0"/>
                <a:cs typeface="Arial" panose="020B0604020202020204" pitchFamily="34" charset="0"/>
              </a:rPr>
              <a:t>VI – recursal; </a:t>
            </a:r>
          </a:p>
          <a:p>
            <a:pPr algn="just"/>
            <a:r>
              <a:rPr lang="pt-BR" altLang="pt-BR" dirty="0">
                <a:latin typeface="Arial" panose="020B0604020202020204" pitchFamily="34" charset="0"/>
                <a:cs typeface="Arial" panose="020B0604020202020204" pitchFamily="34" charset="0"/>
              </a:rPr>
              <a:t>VII – homologação. </a:t>
            </a:r>
          </a:p>
        </p:txBody>
      </p:sp>
    </p:spTree>
    <p:extLst>
      <p:ext uri="{BB962C8B-B14F-4D97-AF65-F5344CB8AC3E}">
        <p14:creationId xmlns:p14="http://schemas.microsoft.com/office/powerpoint/2010/main" val="1413289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sz="2800" b="1" dirty="0" smtClean="0">
                <a:latin typeface="Arial" panose="020B0604020202020204" pitchFamily="34" charset="0"/>
                <a:cs typeface="Arial" panose="020B0604020202020204" pitchFamily="34" charset="0"/>
              </a:rPr>
              <a:t>Art. 22. </a:t>
            </a:r>
            <a:r>
              <a:rPr lang="pt-BR" sz="2800" dirty="0" smtClean="0">
                <a:latin typeface="Arial" panose="020B0604020202020204" pitchFamily="34" charset="0"/>
                <a:cs typeface="Arial" panose="020B0604020202020204" pitchFamily="34" charset="0"/>
              </a:rPr>
              <a:t>São </a:t>
            </a:r>
            <a:r>
              <a:rPr lang="pt-BR" sz="2800" dirty="0">
                <a:latin typeface="Arial" panose="020B0604020202020204" pitchFamily="34" charset="0"/>
                <a:cs typeface="Arial" panose="020B0604020202020204" pitchFamily="34" charset="0"/>
              </a:rPr>
              <a:t>modalidades de licitação</a:t>
            </a:r>
            <a:r>
              <a:rPr lang="pt-BR" sz="2800" dirty="0" smtClean="0">
                <a:latin typeface="Arial" panose="020B0604020202020204" pitchFamily="34" charset="0"/>
                <a:cs typeface="Arial" panose="020B0604020202020204" pitchFamily="34" charset="0"/>
              </a:rPr>
              <a:t>:</a:t>
            </a:r>
          </a:p>
          <a:p>
            <a:pPr marL="0" indent="0" algn="just">
              <a:buNone/>
            </a:pPr>
            <a:endParaRPr lang="pt-BR" sz="2800" dirty="0" smtClean="0">
              <a:latin typeface="Arial" panose="020B0604020202020204" pitchFamily="34" charset="0"/>
              <a:cs typeface="Arial" panose="020B0604020202020204" pitchFamily="34" charset="0"/>
            </a:endParaRPr>
          </a:p>
          <a:p>
            <a:r>
              <a:rPr lang="pt-BR" altLang="pt-BR" sz="2800" dirty="0" smtClean="0">
                <a:latin typeface="Arial" panose="020B0604020202020204" pitchFamily="34" charset="0"/>
                <a:cs typeface="Arial" panose="020B0604020202020204" pitchFamily="34" charset="0"/>
              </a:rPr>
              <a:t>I – concorrência;</a:t>
            </a:r>
          </a:p>
          <a:p>
            <a:r>
              <a:rPr lang="pt-BR" altLang="pt-BR" sz="2800" dirty="0" smtClean="0">
                <a:latin typeface="Arial" panose="020B0604020202020204" pitchFamily="34" charset="0"/>
                <a:cs typeface="Arial" panose="020B0604020202020204" pitchFamily="34" charset="0"/>
              </a:rPr>
              <a:t>II – tomada de preços</a:t>
            </a:r>
          </a:p>
          <a:p>
            <a:r>
              <a:rPr lang="pt-BR" altLang="pt-BR" sz="2800" dirty="0" smtClean="0">
                <a:latin typeface="Arial" panose="020B0604020202020204" pitchFamily="34" charset="0"/>
                <a:cs typeface="Arial" panose="020B0604020202020204" pitchFamily="34" charset="0"/>
              </a:rPr>
              <a:t>III - convite </a:t>
            </a:r>
            <a:endParaRPr lang="pt-BR" altLang="pt-BR" sz="2800" dirty="0">
              <a:latin typeface="Arial" panose="020B0604020202020204" pitchFamily="34" charset="0"/>
              <a:cs typeface="Arial" panose="020B0604020202020204" pitchFamily="34" charset="0"/>
            </a:endParaRPr>
          </a:p>
          <a:p>
            <a:r>
              <a:rPr lang="pt-BR" altLang="pt-BR" sz="2800" dirty="0">
                <a:latin typeface="Arial" panose="020B0604020202020204" pitchFamily="34" charset="0"/>
                <a:cs typeface="Arial" panose="020B0604020202020204" pitchFamily="34" charset="0"/>
              </a:rPr>
              <a:t>III – concurso; </a:t>
            </a:r>
          </a:p>
          <a:p>
            <a:r>
              <a:rPr lang="pt-BR" altLang="pt-BR" sz="2800" dirty="0">
                <a:latin typeface="Arial" panose="020B0604020202020204" pitchFamily="34" charset="0"/>
                <a:cs typeface="Arial" panose="020B0604020202020204" pitchFamily="34" charset="0"/>
              </a:rPr>
              <a:t>IV – leilão; </a:t>
            </a:r>
          </a:p>
          <a:p>
            <a:pPr algn="just"/>
            <a:endParaRPr lang="pt-BR" altLang="pt-BR" dirty="0" smtClean="0">
              <a:latin typeface="Arial" panose="020B0604020202020204" pitchFamily="34" charset="0"/>
              <a:cs typeface="Arial" panose="020B0604020202020204" pitchFamily="34" charset="0"/>
            </a:endParaRPr>
          </a:p>
          <a:p>
            <a:pPr algn="just"/>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r>
              <a:rPr lang="pt-BR" altLang="pt-BR" sz="3200" b="1" dirty="0">
                <a:latin typeface="Arial" panose="020B0604020202020204" pitchFamily="34" charset="0"/>
                <a:cs typeface="Arial" panose="020B0604020202020204" pitchFamily="34" charset="0"/>
              </a:rPr>
              <a:t>Art. 28. </a:t>
            </a:r>
            <a:r>
              <a:rPr lang="pt-BR" altLang="pt-BR" sz="3200" dirty="0">
                <a:latin typeface="Arial" panose="020B0604020202020204" pitchFamily="34" charset="0"/>
                <a:cs typeface="Arial" panose="020B0604020202020204" pitchFamily="34" charset="0"/>
              </a:rPr>
              <a:t>São modalidades de licitação: </a:t>
            </a:r>
          </a:p>
          <a:p>
            <a:r>
              <a:rPr lang="pt-BR" altLang="pt-BR" sz="3200" dirty="0">
                <a:latin typeface="Arial" panose="020B0604020202020204" pitchFamily="34" charset="0"/>
                <a:cs typeface="Arial" panose="020B0604020202020204" pitchFamily="34" charset="0"/>
              </a:rPr>
              <a:t>I – pregão; </a:t>
            </a:r>
          </a:p>
          <a:p>
            <a:r>
              <a:rPr lang="pt-BR" altLang="pt-BR" sz="3200" dirty="0">
                <a:latin typeface="Arial" panose="020B0604020202020204" pitchFamily="34" charset="0"/>
                <a:cs typeface="Arial" panose="020B0604020202020204" pitchFamily="34" charset="0"/>
              </a:rPr>
              <a:t>II – concorrência; </a:t>
            </a:r>
          </a:p>
          <a:p>
            <a:r>
              <a:rPr lang="pt-BR" altLang="pt-BR" sz="3200" dirty="0">
                <a:latin typeface="Arial" panose="020B0604020202020204" pitchFamily="34" charset="0"/>
                <a:cs typeface="Arial" panose="020B0604020202020204" pitchFamily="34" charset="0"/>
              </a:rPr>
              <a:t>III – concurso; </a:t>
            </a:r>
          </a:p>
          <a:p>
            <a:r>
              <a:rPr lang="pt-BR" altLang="pt-BR" sz="3200" dirty="0">
                <a:latin typeface="Arial" panose="020B0604020202020204" pitchFamily="34" charset="0"/>
                <a:cs typeface="Arial" panose="020B0604020202020204" pitchFamily="34" charset="0"/>
              </a:rPr>
              <a:t>IV – leilão; </a:t>
            </a:r>
          </a:p>
          <a:p>
            <a:r>
              <a:rPr lang="pt-BR" altLang="pt-BR" sz="3200" dirty="0">
                <a:latin typeface="Arial" panose="020B0604020202020204" pitchFamily="34" charset="0"/>
                <a:cs typeface="Arial" panose="020B0604020202020204" pitchFamily="34" charset="0"/>
              </a:rPr>
              <a:t>V – diálogo competitivo. </a:t>
            </a:r>
          </a:p>
        </p:txBody>
      </p:sp>
    </p:spTree>
    <p:extLst>
      <p:ext uri="{BB962C8B-B14F-4D97-AF65-F5344CB8AC3E}">
        <p14:creationId xmlns:p14="http://schemas.microsoft.com/office/powerpoint/2010/main" val="2369565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PREJULGADO 2249 – TCE - SC</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smtClean="0">
                <a:latin typeface="Arial" panose="020B0604020202020204" pitchFamily="34" charset="0"/>
                <a:cs typeface="Arial" panose="020B0604020202020204" pitchFamily="34" charset="0"/>
              </a:rPr>
              <a:t>PREGÃO -  pode ser utilizado para:</a:t>
            </a:r>
          </a:p>
          <a:p>
            <a:pPr marL="0" indent="0">
              <a:buNone/>
            </a:pPr>
            <a:r>
              <a:rPr lang="pt-BR" dirty="0" smtClean="0">
                <a:latin typeface="Arial" panose="020B0604020202020204" pitchFamily="34" charset="0"/>
                <a:cs typeface="Arial" panose="020B0604020202020204" pitchFamily="34" charset="0"/>
              </a:rPr>
              <a:t>► Aquisição de luminárias de LED, incluindo.......</a:t>
            </a:r>
          </a:p>
          <a:p>
            <a:pPr marL="0" indent="0">
              <a:buNone/>
            </a:pPr>
            <a:r>
              <a:rPr lang="pt-BR" dirty="0" smtClean="0">
                <a:latin typeface="Arial" panose="020B0604020202020204" pitchFamily="34" charset="0"/>
                <a:cs typeface="Arial" panose="020B0604020202020204" pitchFamily="34" charset="0"/>
              </a:rPr>
              <a:t>► Telemonitoramento</a:t>
            </a:r>
          </a:p>
          <a:p>
            <a:pPr marL="0" indent="0">
              <a:buNone/>
            </a:pPr>
            <a:r>
              <a:rPr lang="pt-BR" dirty="0" smtClean="0">
                <a:latin typeface="Arial" panose="020B0604020202020204" pitchFamily="34" charset="0"/>
                <a:cs typeface="Arial" panose="020B0604020202020204" pitchFamily="34" charset="0"/>
              </a:rPr>
              <a:t>Exigências:</a:t>
            </a:r>
          </a:p>
          <a:p>
            <a:pPr marL="0" indent="0">
              <a:buNone/>
            </a:pPr>
            <a:r>
              <a:rPr lang="pt-BR" dirty="0" smtClean="0">
                <a:latin typeface="Arial" panose="020B0604020202020204" pitchFamily="34" charset="0"/>
                <a:cs typeface="Arial" panose="020B0604020202020204" pitchFamily="34" charset="0"/>
              </a:rPr>
              <a:t>► especificações usuais do mercado</a:t>
            </a:r>
          </a:p>
          <a:p>
            <a:pPr marL="0" indent="0">
              <a:buNone/>
            </a:pPr>
            <a:r>
              <a:rPr lang="pt-BR" dirty="0" smtClean="0">
                <a:latin typeface="Arial" panose="020B0604020202020204" pitchFamily="34" charset="0"/>
                <a:cs typeface="Arial" panose="020B0604020202020204" pitchFamily="34" charset="0"/>
              </a:rPr>
              <a:t>► vedada a ampliação do sistema de iluminação........</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22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91491" y="872836"/>
            <a:ext cx="10210799" cy="5471370"/>
          </a:xfrm>
          <a:prstGeom prst="rect">
            <a:avLst/>
          </a:prstGeom>
        </p:spPr>
        <p:txBody>
          <a:bodyPr wrap="square">
            <a:spAutoFit/>
          </a:bodyPr>
          <a:lstStyle/>
          <a:p>
            <a:pPr algn="just">
              <a:lnSpc>
                <a:spcPct val="107000"/>
              </a:lnSpc>
              <a:spcAft>
                <a:spcPts val="800"/>
              </a:spcAft>
            </a:pPr>
            <a:r>
              <a:rPr lang="pt-BR" sz="2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É possível utilizar as duas leis?</a:t>
            </a:r>
          </a:p>
          <a:p>
            <a:pPr algn="just">
              <a:lnSpc>
                <a:spcPct val="107000"/>
              </a:lnSpc>
              <a:spcAft>
                <a:spcPts val="800"/>
              </a:spcAft>
            </a:pPr>
            <a:endParaRPr lang="pt-BR" sz="28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8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Prejulgado nº 2249 –TCE- SC</a:t>
            </a:r>
          </a:p>
          <a:p>
            <a:pPr algn="just">
              <a:lnSpc>
                <a:spcPct val="107000"/>
              </a:lnSpc>
              <a:spcAft>
                <a:spcPts val="800"/>
              </a:spcAft>
            </a:pPr>
            <a:r>
              <a:rPr lang="pt-BR"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pt-BR"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Administração Pública poderá usar, durante o período de 1º/04/2021 a 1º/04/2023, tanto a Lei (federal) </a:t>
            </a:r>
            <a:r>
              <a:rPr lang="pt-BR"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nº </a:t>
            </a:r>
            <a:r>
              <a:rPr lang="pt-BR"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10.520/2002 quanto a Lei (federal) </a:t>
            </a:r>
            <a:r>
              <a:rPr lang="pt-BR"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nº </a:t>
            </a:r>
            <a:r>
              <a:rPr lang="pt-BR"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14.133/2021 em suas licitações, podendo, inclusive, alternar o uso de uma ou outra lei como base para determinada licitação, sendo vedado mesclar o uso de ambas as leis em um determinado processo licitatório, inexigibilidade ou dispensa de licitação, bem como nos contratos deles oriundos.</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689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23456" y="612056"/>
            <a:ext cx="109312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82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rgbClr val="000000"/>
                </a:solidFill>
                <a:effectLst/>
                <a:cs typeface="Arial" panose="020B0604020202020204" pitchFamily="34" charset="0"/>
              </a:rPr>
              <a:t>LEI 8.666/93</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Art. 45 - .....</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 1</a:t>
            </a:r>
            <a:r>
              <a:rPr kumimoji="0" lang="pt-BR" altLang="pt-BR" sz="2800" b="0" i="0" u="sng" strike="noStrike" cap="none" normalizeH="0" baseline="30000" dirty="0" smtClean="0">
                <a:ln>
                  <a:noFill/>
                </a:ln>
                <a:solidFill>
                  <a:srgbClr val="000000"/>
                </a:solidFill>
                <a:effectLst/>
                <a:cs typeface="Arial" panose="020B0604020202020204" pitchFamily="34" charset="0"/>
              </a:rPr>
              <a:t>o</a:t>
            </a:r>
            <a:r>
              <a:rPr kumimoji="0" lang="pt-BR" altLang="pt-BR" sz="2800" b="0" i="0" u="none" strike="noStrike" cap="none" normalizeH="0" baseline="0" dirty="0" smtClean="0">
                <a:ln>
                  <a:noFill/>
                </a:ln>
                <a:solidFill>
                  <a:srgbClr val="000000"/>
                </a:solidFill>
                <a:effectLst/>
                <a:cs typeface="Arial" panose="020B0604020202020204" pitchFamily="34" charset="0"/>
              </a:rPr>
              <a:t>  Para os efeitos deste artigo, constituem tipos de licitação, exceto na modalidade concurso:              </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 - a de menor preço - quando o critério de seleção da proposta mais vantajosa para a Administração determinar que será vencedor o licitante que apresentar a proposta de acordo com as especificações do edital ou convite e ofertar o menor preço;</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 - a de melhor técnica;</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III - a de técnica e preço.</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IV - a de maior lance ou oferta - nos casos de alienação de bens ou concessão de direito real de uso.</a:t>
            </a:r>
            <a:r>
              <a:rPr kumimoji="0" lang="pt-BR" altLang="pt-BR" sz="2800" b="1" i="1" u="none" strike="noStrike" cap="none" normalizeH="0" baseline="0" dirty="0" smtClean="0">
                <a:ln>
                  <a:noFill/>
                </a:ln>
                <a:solidFill>
                  <a:srgbClr val="000000"/>
                </a:solidFill>
                <a:effectLst/>
                <a:cs typeface="Arial" panose="020B0604020202020204" pitchFamily="34" charset="0"/>
              </a:rPr>
              <a:t> </a:t>
            </a:r>
            <a:endParaRPr kumimoji="0" lang="pt-BR" altLang="pt-BR"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64326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54038" y="0"/>
            <a:ext cx="1059887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LEI 14.133/2021</a:t>
            </a:r>
          </a:p>
          <a:p>
            <a:pPr algn="just"/>
            <a:r>
              <a:rPr lang="pt-BR" altLang="pt-BR" sz="2400" b="1" dirty="0" smtClean="0"/>
              <a:t>Art</a:t>
            </a:r>
            <a:r>
              <a:rPr lang="pt-BR" altLang="pt-BR" sz="2400" b="1" dirty="0"/>
              <a:t>. 33. </a:t>
            </a:r>
            <a:r>
              <a:rPr lang="pt-BR" altLang="pt-BR" sz="2400" dirty="0"/>
              <a:t>O julgamento das propostas será realizado de acordo com os seguintes critérios: </a:t>
            </a:r>
          </a:p>
          <a:p>
            <a:pPr algn="just"/>
            <a:r>
              <a:rPr lang="pt-BR" altLang="pt-BR" sz="2400" dirty="0"/>
              <a:t>I – menor preço</a:t>
            </a:r>
            <a:r>
              <a:rPr lang="pt-BR" altLang="pt-BR" sz="2400" dirty="0" smtClean="0"/>
              <a:t>;</a:t>
            </a:r>
          </a:p>
          <a:p>
            <a:pPr algn="just"/>
            <a:r>
              <a:rPr lang="pt-BR" altLang="pt-BR" sz="2400" dirty="0" smtClean="0"/>
              <a:t> </a:t>
            </a:r>
            <a:endParaRPr lang="pt-BR" altLang="pt-BR" sz="2400" dirty="0"/>
          </a:p>
          <a:p>
            <a:pPr algn="just"/>
            <a:r>
              <a:rPr lang="pt-BR" altLang="pt-BR" sz="2400" dirty="0"/>
              <a:t>II – maior desconto; </a:t>
            </a:r>
            <a:r>
              <a:rPr lang="pt-BR" altLang="pt-BR" sz="2400" dirty="0" smtClean="0"/>
              <a:t>►</a:t>
            </a:r>
            <a:r>
              <a:rPr lang="pt-BR" altLang="pt-BR" sz="2400" dirty="0"/>
              <a:t>O julgamento por maior desconto terá como referência o preço global fixado no edital de licitação, e o desconto será estendido aos eventuais termos aditivos. </a:t>
            </a:r>
          </a:p>
          <a:p>
            <a:pPr algn="just"/>
            <a:endParaRPr lang="pt-BR" altLang="pt-BR" sz="2400" dirty="0"/>
          </a:p>
          <a:p>
            <a:pPr algn="just"/>
            <a:r>
              <a:rPr lang="pt-BR" altLang="pt-BR" sz="2400" dirty="0"/>
              <a:t>III – melhor técnica ou conteúdo artístico; </a:t>
            </a:r>
          </a:p>
          <a:p>
            <a:pPr algn="just"/>
            <a:endParaRPr lang="pt-BR" altLang="pt-BR" sz="2400" dirty="0"/>
          </a:p>
          <a:p>
            <a:pPr algn="just"/>
            <a:r>
              <a:rPr lang="pt-BR" altLang="pt-BR" sz="2400" dirty="0"/>
              <a:t>IV – técnica e preço; </a:t>
            </a:r>
            <a:r>
              <a:rPr lang="pt-BR" altLang="pt-BR" sz="2400" dirty="0" smtClean="0"/>
              <a:t>► máximo 70%  para a proposta técnica</a:t>
            </a:r>
          </a:p>
          <a:p>
            <a:pPr algn="just"/>
            <a:endParaRPr lang="pt-BR" altLang="pt-BR" sz="2400" dirty="0"/>
          </a:p>
          <a:p>
            <a:pPr algn="just"/>
            <a:r>
              <a:rPr lang="pt-BR" altLang="pt-BR" sz="2400" dirty="0"/>
              <a:t>V – maior lance, no caso de leilão; </a:t>
            </a:r>
            <a:endParaRPr lang="pt-BR" altLang="pt-BR" sz="2400" dirty="0" smtClean="0"/>
          </a:p>
          <a:p>
            <a:pPr algn="just"/>
            <a:endParaRPr lang="pt-BR" altLang="pt-BR" sz="2400" dirty="0" smtClean="0"/>
          </a:p>
          <a:p>
            <a:pPr algn="just"/>
            <a:r>
              <a:rPr lang="pt-BR" altLang="pt-BR" sz="2400" dirty="0"/>
              <a:t>VI – maior retorno econômico</a:t>
            </a:r>
            <a:r>
              <a:rPr lang="pt-BR" altLang="pt-BR" sz="2400" dirty="0" smtClean="0"/>
              <a:t>.► </a:t>
            </a:r>
            <a:r>
              <a:rPr lang="pt-BR" altLang="pt-BR" sz="2400" dirty="0"/>
              <a:t>percentual sobre a economia que se estima gerar durante determinado período, expressa em unidade monetária. </a:t>
            </a:r>
          </a:p>
          <a:p>
            <a:pPr algn="just"/>
            <a:endParaRPr lang="pt-BR" altLang="pt-BR" sz="2000" dirty="0"/>
          </a:p>
          <a:p>
            <a:pPr algn="just"/>
            <a:endParaRPr lang="pt-BR" altLang="pt-BR" sz="2000" dirty="0"/>
          </a:p>
        </p:txBody>
      </p:sp>
      <p:sp>
        <p:nvSpPr>
          <p:cNvPr id="3" name="Retângulo 2"/>
          <p:cNvSpPr>
            <a:spLocks noChangeArrowheads="1"/>
          </p:cNvSpPr>
          <p:nvPr/>
        </p:nvSpPr>
        <p:spPr bwMode="auto">
          <a:xfrm>
            <a:off x="554038" y="5516563"/>
            <a:ext cx="4757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000" dirty="0" smtClean="0"/>
              <a:t> </a:t>
            </a:r>
            <a:endParaRPr lang="pt-BR" altLang="pt-BR" sz="2000" dirty="0"/>
          </a:p>
        </p:txBody>
      </p:sp>
    </p:spTree>
    <p:extLst>
      <p:ext uri="{BB962C8B-B14F-4D97-AF65-F5344CB8AC3E}">
        <p14:creationId xmlns:p14="http://schemas.microsoft.com/office/powerpoint/2010/main" val="308153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72836" y="609600"/>
            <a:ext cx="10099964" cy="4832092"/>
          </a:xfrm>
          <a:prstGeom prst="rect">
            <a:avLst/>
          </a:prstGeom>
        </p:spPr>
        <p:txBody>
          <a:bodyPr wrap="square">
            <a:spAutoFit/>
          </a:bodyPr>
          <a:lstStyle/>
          <a:p>
            <a:pPr algn="just"/>
            <a:r>
              <a:rPr lang="pt-BR" sz="2800" dirty="0">
                <a:solidFill>
                  <a:srgbClr val="000000"/>
                </a:solidFill>
                <a:latin typeface="Arial" panose="020B0604020202020204" pitchFamily="34" charset="0"/>
                <a:cs typeface="Arial" panose="020B0604020202020204" pitchFamily="34" charset="0"/>
              </a:rPr>
              <a:t>Art. 34. O julgamento por </a:t>
            </a:r>
            <a:r>
              <a:rPr lang="pt-BR" sz="2800" b="1" dirty="0">
                <a:solidFill>
                  <a:srgbClr val="000000"/>
                </a:solidFill>
                <a:latin typeface="Arial" panose="020B0604020202020204" pitchFamily="34" charset="0"/>
                <a:cs typeface="Arial" panose="020B0604020202020204" pitchFamily="34" charset="0"/>
              </a:rPr>
              <a:t>menor preço ou maior desconto </a:t>
            </a:r>
            <a:r>
              <a:rPr lang="pt-BR" sz="2800" dirty="0">
                <a:solidFill>
                  <a:srgbClr val="000000"/>
                </a:solidFill>
                <a:latin typeface="Arial" panose="020B0604020202020204" pitchFamily="34" charset="0"/>
                <a:cs typeface="Arial" panose="020B0604020202020204" pitchFamily="34" charset="0"/>
              </a:rPr>
              <a:t>e, quando couber, por técnica e preço considerará o menor dispêndio para a Administração, atendidos os parâmetros mínimos de qualidade definidos no edital de licitação</a:t>
            </a:r>
            <a:r>
              <a:rPr lang="pt-BR" sz="2800" dirty="0" smtClean="0">
                <a:solidFill>
                  <a:srgbClr val="000000"/>
                </a:solidFill>
                <a:latin typeface="Arial" panose="020B0604020202020204" pitchFamily="34" charset="0"/>
                <a:cs typeface="Arial" panose="020B0604020202020204" pitchFamily="34" charset="0"/>
              </a:rPr>
              <a:t>.</a:t>
            </a:r>
          </a:p>
          <a:p>
            <a:pPr algn="just"/>
            <a:endParaRPr lang="pt-BR" sz="2800" dirty="0">
              <a:solidFill>
                <a:srgbClr val="000000"/>
              </a:solidFill>
              <a:latin typeface="Arial" panose="020B0604020202020204" pitchFamily="34" charset="0"/>
              <a:cs typeface="Arial" panose="020B0604020202020204" pitchFamily="34" charset="0"/>
            </a:endParaRPr>
          </a:p>
          <a:p>
            <a:pPr algn="just"/>
            <a:r>
              <a:rPr lang="pt-BR" sz="2800" dirty="0">
                <a:solidFill>
                  <a:srgbClr val="000000"/>
                </a:solidFill>
                <a:latin typeface="Arial" panose="020B0604020202020204" pitchFamily="34" charset="0"/>
                <a:cs typeface="Arial" panose="020B0604020202020204" pitchFamily="34" charset="0"/>
              </a:rPr>
              <a:t>§ 1º </a:t>
            </a:r>
            <a:r>
              <a:rPr lang="pt-BR" sz="2800" dirty="0">
                <a:solidFill>
                  <a:srgbClr val="FF0000"/>
                </a:solidFill>
                <a:latin typeface="Arial" panose="020B0604020202020204" pitchFamily="34" charset="0"/>
                <a:cs typeface="Arial" panose="020B0604020202020204" pitchFamily="34" charset="0"/>
              </a:rPr>
              <a:t>Os custos indiretos, relacionados com as despesas de manutenção, utilização, reposição, depreciação e impacto ambiental do objeto licitado,</a:t>
            </a:r>
            <a:r>
              <a:rPr lang="pt-BR" sz="2800" dirty="0">
                <a:solidFill>
                  <a:srgbClr val="000000"/>
                </a:solidFill>
                <a:latin typeface="Arial" panose="020B0604020202020204" pitchFamily="34" charset="0"/>
                <a:cs typeface="Arial" panose="020B0604020202020204" pitchFamily="34" charset="0"/>
              </a:rPr>
              <a:t> entre outros fatores vinculados ao seu ciclo de vida, poderão ser considerados para a definição do menor dispêndio, sempre que objetivamente mensuráveis, conforme disposto em regulamento.</a:t>
            </a:r>
            <a:endParaRPr lang="pt-BR"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97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dirty="0" smtClean="0">
                <a:latin typeface="Arial" panose="020B0604020202020204" pitchFamily="34" charset="0"/>
                <a:cs typeface="Arial" panose="020B0604020202020204" pitchFamily="34" charset="0"/>
              </a:rPr>
              <a:t>Artigo 32......</a:t>
            </a:r>
          </a:p>
          <a:p>
            <a:pPr algn="just"/>
            <a:r>
              <a:rPr lang="pt-BR" dirty="0" smtClean="0">
                <a:latin typeface="Arial" panose="020B0604020202020204" pitchFamily="34" charset="0"/>
                <a:cs typeface="Arial" panose="020B0604020202020204" pitchFamily="34" charset="0"/>
              </a:rPr>
              <a:t> § </a:t>
            </a:r>
            <a:r>
              <a:rPr lang="pt-BR" dirty="0">
                <a:latin typeface="Arial" panose="020B0604020202020204" pitchFamily="34" charset="0"/>
                <a:cs typeface="Arial" panose="020B0604020202020204" pitchFamily="34" charset="0"/>
              </a:rPr>
              <a:t>7</a:t>
            </a:r>
            <a:r>
              <a:rPr lang="pt-BR" u="sng" baseline="30000" dirty="0">
                <a:latin typeface="Arial" panose="020B0604020202020204" pitchFamily="34" charset="0"/>
                <a:cs typeface="Arial" panose="020B0604020202020204" pitchFamily="34" charset="0"/>
              </a:rPr>
              <a:t>o</a:t>
            </a:r>
            <a:r>
              <a:rPr lang="pt-BR" dirty="0">
                <a:latin typeface="Arial" panose="020B0604020202020204" pitchFamily="34" charset="0"/>
                <a:cs typeface="Arial" panose="020B0604020202020204" pitchFamily="34" charset="0"/>
              </a:rPr>
              <a:t> A documentação de que tratam os </a:t>
            </a:r>
            <a:r>
              <a:rPr lang="pt-BR" dirty="0" err="1">
                <a:latin typeface="Arial" panose="020B0604020202020204" pitchFamily="34" charset="0"/>
                <a:cs typeface="Arial" panose="020B0604020202020204" pitchFamily="34" charset="0"/>
              </a:rPr>
              <a:t>arts</a:t>
            </a:r>
            <a:r>
              <a:rPr lang="pt-BR" dirty="0">
                <a:latin typeface="Arial" panose="020B0604020202020204" pitchFamily="34" charset="0"/>
                <a:cs typeface="Arial" panose="020B0604020202020204" pitchFamily="34" charset="0"/>
              </a:rPr>
              <a:t>. 28 a 31 e este artigo poderá ser dispensada, nos termos de regulamento, no todo ou em parte, para a contratação de produto para pesquisa e desenvolvimento, desde que para pronta entrega ou até o valor previsto na alínea “a”</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do inciso II do </a:t>
            </a:r>
            <a:r>
              <a:rPr lang="pt-BR" b="1" dirty="0">
                <a:latin typeface="Arial" panose="020B0604020202020204" pitchFamily="34" charset="0"/>
                <a:cs typeface="Arial" panose="020B0604020202020204" pitchFamily="34" charset="0"/>
              </a:rPr>
              <a:t>caput</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do art. 23. </a:t>
            </a:r>
            <a:endParaRPr lang="pt-BR" altLang="pt-BR" dirty="0" smtClean="0">
              <a:latin typeface="Arial" panose="020B0604020202020204" pitchFamily="34" charset="0"/>
              <a:cs typeface="Arial" panose="020B0604020202020204" pitchFamily="34" charset="0"/>
            </a:endParaRPr>
          </a:p>
          <a:p>
            <a:pPr algn="just"/>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r>
              <a:rPr lang="pt-BR" altLang="pt-BR" sz="3200" dirty="0">
                <a:latin typeface="Arial" panose="020B0604020202020204" pitchFamily="34" charset="0"/>
                <a:cs typeface="Arial" panose="020B0604020202020204" pitchFamily="34" charset="0"/>
              </a:rPr>
              <a:t>Artigo 70 – Documentação dispensada:</a:t>
            </a:r>
          </a:p>
          <a:p>
            <a:pPr algn="just"/>
            <a:r>
              <a:rPr lang="pt-BR" altLang="pt-BR" sz="3200" dirty="0" smtClean="0">
                <a:latin typeface="Arial" panose="020B0604020202020204" pitchFamily="34" charset="0"/>
                <a:cs typeface="Arial" panose="020B0604020202020204" pitchFamily="34" charset="0"/>
              </a:rPr>
              <a:t>III </a:t>
            </a:r>
            <a:r>
              <a:rPr lang="pt-BR" altLang="pt-BR" sz="3200" dirty="0">
                <a:latin typeface="Arial" panose="020B0604020202020204" pitchFamily="34" charset="0"/>
                <a:cs typeface="Arial" panose="020B0604020202020204" pitchFamily="34" charset="0"/>
              </a:rPr>
              <a:t>– dispensada total ou parcialmente nas contratações para entrega imediata e nas contratações em valores inferiores a 1/4 (um quarto) do limite para dispensa de licitação para compras em </a:t>
            </a:r>
            <a:r>
              <a:rPr lang="pt-BR" altLang="pt-BR" sz="3200" dirty="0" smtClean="0">
                <a:latin typeface="Arial" panose="020B0604020202020204" pitchFamily="34" charset="0"/>
                <a:cs typeface="Arial" panose="020B0604020202020204" pitchFamily="34" charset="0"/>
              </a:rPr>
              <a:t>geral... </a:t>
            </a:r>
            <a:endParaRPr lang="pt-BR" alt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683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sz="2000" dirty="0" smtClean="0">
                <a:latin typeface="Arial" panose="020B0604020202020204" pitchFamily="34" charset="0"/>
                <a:cs typeface="Arial" panose="020B0604020202020204" pitchFamily="34" charset="0"/>
              </a:rPr>
              <a:t>Artigo 30 §1º, I - capacitação </a:t>
            </a:r>
            <a:r>
              <a:rPr lang="pt-BR" sz="2000" dirty="0">
                <a:latin typeface="Arial" panose="020B0604020202020204" pitchFamily="34" charset="0"/>
                <a:cs typeface="Arial" panose="020B0604020202020204" pitchFamily="34" charset="0"/>
              </a:rPr>
              <a:t>técnico-profissional: comprovação do licitante de possuir em seu quadro permanente, na data prevista para entrega da proposta, profissional de nível superior ou outro devidamente reconhecido pela entidade competente, detentor de atestado de responsabilidade técnica por execução de obra ou serviço de características semelhantes, limitadas estas exclusivamente às parcelas de maior relevância e valor significativo do objeto da licitação, vedadas as exigências de quantidades mínimas ou prazos máximos;  </a:t>
            </a:r>
            <a:endParaRPr lang="pt-BR" altLang="pt-BR" sz="2000"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pPr algn="just"/>
            <a:r>
              <a:rPr lang="pt-BR" altLang="pt-BR" sz="2800" dirty="0">
                <a:latin typeface="Arial" panose="020B0604020202020204" pitchFamily="34" charset="0"/>
                <a:cs typeface="Arial" panose="020B0604020202020204" pitchFamily="34" charset="0"/>
              </a:rPr>
              <a:t>Artigo 67 – </a:t>
            </a:r>
          </a:p>
          <a:p>
            <a:pPr algn="just"/>
            <a:r>
              <a:rPr lang="pt-BR" altLang="pt-BR" sz="2800" dirty="0">
                <a:latin typeface="Arial" panose="020B0604020202020204" pitchFamily="34" charset="0"/>
                <a:cs typeface="Arial" panose="020B0604020202020204" pitchFamily="34" charset="0"/>
              </a:rPr>
              <a:t>§ 1º A exigência de atestados restringir-se-á às parcelas de maior relevância ou valor significativo do objeto da licitação, assim consideradas aquelas que tenham valor individual igual ou superior a </a:t>
            </a:r>
            <a:r>
              <a:rPr lang="pt-BR" altLang="pt-BR" sz="2800" b="1" dirty="0">
                <a:solidFill>
                  <a:srgbClr val="FF0000"/>
                </a:solidFill>
                <a:latin typeface="Arial" panose="020B0604020202020204" pitchFamily="34" charset="0"/>
                <a:cs typeface="Arial" panose="020B0604020202020204" pitchFamily="34" charset="0"/>
              </a:rPr>
              <a:t>4% (quatro por cento) do valor total estimado da contratação.</a:t>
            </a:r>
          </a:p>
          <a:p>
            <a:pPr algn="just"/>
            <a:r>
              <a:rPr lang="pt-BR" altLang="pt-BR" sz="3200" dirty="0"/>
              <a:t> </a:t>
            </a:r>
          </a:p>
        </p:txBody>
      </p:sp>
    </p:spTree>
    <p:extLst>
      <p:ext uri="{BB962C8B-B14F-4D97-AF65-F5344CB8AC3E}">
        <p14:creationId xmlns:p14="http://schemas.microsoft.com/office/powerpoint/2010/main" val="2266297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822805" y="1177636"/>
            <a:ext cx="4885269" cy="4712087"/>
          </a:xfrm>
        </p:spPr>
        <p:txBody>
          <a:bodyPr>
            <a:noAutofit/>
          </a:bodyPr>
          <a:lstStyle/>
          <a:p>
            <a:pPr algn="just"/>
            <a:r>
              <a:rPr lang="pt-BR" dirty="0" smtClean="0">
                <a:latin typeface="Arial" panose="020B0604020202020204" pitchFamily="34" charset="0"/>
                <a:cs typeface="Arial" panose="020B0604020202020204" pitchFamily="34" charset="0"/>
              </a:rPr>
              <a:t>Artigo 60 – </a:t>
            </a:r>
          </a:p>
          <a:p>
            <a:pPr algn="just"/>
            <a:r>
              <a:rPr lang="pt-BR" dirty="0" smtClean="0">
                <a:latin typeface="Arial" panose="020B0604020202020204" pitchFamily="34" charset="0"/>
                <a:cs typeface="Arial" panose="020B0604020202020204" pitchFamily="34" charset="0"/>
              </a:rPr>
              <a:t>Parágrafo</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único - </a:t>
            </a:r>
            <a:r>
              <a:rPr lang="pt-BR" dirty="0">
                <a:latin typeface="Arial" panose="020B0604020202020204" pitchFamily="34" charset="0"/>
                <a:cs typeface="Arial" panose="020B0604020202020204" pitchFamily="34" charset="0"/>
              </a:rPr>
              <a:t>  É nulo e de nenhum efeito o contrato verbal com a Administração, salvo o de pequenas compras de pronto pagamento, assim entendidas aquelas de valor não superior a 5% (cinco por cento) do limite estabelecido no art. 23, inciso II, alínea "a" desta Lei, feitas em regime de adiantamento</a:t>
            </a:r>
            <a:r>
              <a:rPr lang="pt-BR" dirty="0" smtClean="0">
                <a:latin typeface="Arial" panose="020B0604020202020204" pitchFamily="34" charset="0"/>
                <a:cs typeface="Arial" panose="020B0604020202020204" pitchFamily="34" charset="0"/>
              </a:rPr>
              <a:t>.</a:t>
            </a:r>
          </a:p>
          <a:p>
            <a:pPr algn="just"/>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pPr algn="just"/>
            <a:r>
              <a:rPr lang="pt-BR" altLang="pt-BR" sz="2800" dirty="0" smtClean="0">
                <a:latin typeface="Arial" panose="020B0604020202020204" pitchFamily="34" charset="0"/>
                <a:cs typeface="Arial" panose="020B0604020202020204" pitchFamily="34" charset="0"/>
              </a:rPr>
              <a:t>Artigo 95 </a:t>
            </a:r>
          </a:p>
          <a:p>
            <a:pPr algn="just"/>
            <a:r>
              <a:rPr lang="pt-BR" altLang="pt-BR" sz="2800" dirty="0" smtClean="0">
                <a:latin typeface="Arial" panose="020B0604020202020204" pitchFamily="34" charset="0"/>
                <a:cs typeface="Arial" panose="020B0604020202020204" pitchFamily="34" charset="0"/>
              </a:rPr>
              <a:t>§ </a:t>
            </a:r>
            <a:r>
              <a:rPr lang="pt-BR" altLang="pt-BR" sz="2800" dirty="0">
                <a:latin typeface="Arial" panose="020B0604020202020204" pitchFamily="34" charset="0"/>
                <a:cs typeface="Arial" panose="020B0604020202020204" pitchFamily="34" charset="0"/>
              </a:rPr>
              <a:t>2º É nulo e de nenhum efeito o contrato verbal com a Administração, salvo o de pequenas compras de pronto pagamento, assim entendidas aquelas de valor não superior a </a:t>
            </a:r>
            <a:r>
              <a:rPr lang="pt-BR" altLang="pt-BR" sz="2800" b="1" dirty="0">
                <a:solidFill>
                  <a:srgbClr val="FF0000"/>
                </a:solidFill>
                <a:latin typeface="Arial" panose="020B0604020202020204" pitchFamily="34" charset="0"/>
                <a:cs typeface="Arial" panose="020B0604020202020204" pitchFamily="34" charset="0"/>
              </a:rPr>
              <a:t>R$ 10.000,00 (dez mil reais). </a:t>
            </a:r>
          </a:p>
          <a:p>
            <a:pPr marL="0" indent="0" algn="just">
              <a:buNone/>
            </a:pPr>
            <a:endParaRPr lang="pt-BR" altLang="pt-BR" sz="3200" dirty="0"/>
          </a:p>
        </p:txBody>
      </p:sp>
      <p:sp>
        <p:nvSpPr>
          <p:cNvPr id="7" name="Retângulo 6"/>
          <p:cNvSpPr/>
          <p:nvPr/>
        </p:nvSpPr>
        <p:spPr>
          <a:xfrm>
            <a:off x="-290945" y="5389417"/>
            <a:ext cx="8125565" cy="923330"/>
          </a:xfrm>
          <a:prstGeom prst="rect">
            <a:avLst/>
          </a:prstGeom>
          <a:noFill/>
        </p:spPr>
        <p:txBody>
          <a:bodyPr wrap="square" lIns="91440" tIns="45720" rIns="91440" bIns="45720">
            <a:spAutoFit/>
          </a:bodyPr>
          <a:lstStyle/>
          <a:p>
            <a:pPr algn="ctr"/>
            <a:r>
              <a:rPr lang="pt-B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R$ 4.000,00</a:t>
            </a:r>
            <a:endParaRPr lang="pt-B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258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2613" y="-162518"/>
            <a:ext cx="12561529" cy="141505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pt-BR" smtClean="0"/>
              <a:t>Princípios da licitação</a:t>
            </a:r>
          </a:p>
        </p:txBody>
      </p:sp>
      <p:sp>
        <p:nvSpPr>
          <p:cNvPr id="3" name="Espaço Reservado para Conteúdo 2"/>
          <p:cNvSpPr txBox="1">
            <a:spLocks/>
          </p:cNvSpPr>
          <p:nvPr/>
        </p:nvSpPr>
        <p:spPr>
          <a:xfrm>
            <a:off x="1149927" y="415636"/>
            <a:ext cx="6484307" cy="488185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defRPr/>
            </a:pPr>
            <a:r>
              <a:rPr lang="pt-BR" smtClean="0">
                <a:latin typeface="Arial" pitchFamily="34" charset="0"/>
                <a:cs typeface="Arial" pitchFamily="34" charset="0"/>
              </a:rPr>
              <a:t> legalidade</a:t>
            </a:r>
          </a:p>
          <a:p>
            <a:pPr>
              <a:defRPr/>
            </a:pPr>
            <a:r>
              <a:rPr lang="pt-BR" smtClean="0">
                <a:latin typeface="Arial" pitchFamily="34" charset="0"/>
                <a:cs typeface="Arial" pitchFamily="34" charset="0"/>
              </a:rPr>
              <a:t> impessoalidade                                                        </a:t>
            </a:r>
          </a:p>
          <a:p>
            <a:pPr>
              <a:defRPr/>
            </a:pPr>
            <a:r>
              <a:rPr lang="pt-BR" smtClean="0">
                <a:latin typeface="Arial" pitchFamily="34" charset="0"/>
                <a:cs typeface="Arial" pitchFamily="34" charset="0"/>
              </a:rPr>
              <a:t> moralidade</a:t>
            </a:r>
          </a:p>
          <a:p>
            <a:pPr>
              <a:defRPr/>
            </a:pPr>
            <a:r>
              <a:rPr lang="pt-BR" smtClean="0">
                <a:latin typeface="Arial" pitchFamily="34" charset="0"/>
                <a:cs typeface="Arial" pitchFamily="34" charset="0"/>
              </a:rPr>
              <a:t>Publicidade</a:t>
            </a:r>
          </a:p>
          <a:p>
            <a:pPr>
              <a:defRPr/>
            </a:pPr>
            <a:r>
              <a:rPr lang="pt-BR" smtClean="0">
                <a:latin typeface="Arial" pitchFamily="34" charset="0"/>
                <a:cs typeface="Arial" pitchFamily="34" charset="0"/>
              </a:rPr>
              <a:t>eficiência</a:t>
            </a:r>
          </a:p>
          <a:p>
            <a:pPr>
              <a:defRPr/>
            </a:pPr>
            <a:r>
              <a:rPr lang="pt-BR" smtClean="0">
                <a:latin typeface="Arial" pitchFamily="34" charset="0"/>
                <a:cs typeface="Arial" pitchFamily="34" charset="0"/>
              </a:rPr>
              <a:t>probidade administrativa</a:t>
            </a:r>
          </a:p>
          <a:p>
            <a:pPr>
              <a:defRPr/>
            </a:pPr>
            <a:r>
              <a:rPr lang="pt-BR" smtClean="0">
                <a:latin typeface="Arial" pitchFamily="34" charset="0"/>
                <a:cs typeface="Arial" pitchFamily="34" charset="0"/>
              </a:rPr>
              <a:t> igualdade</a:t>
            </a:r>
          </a:p>
          <a:p>
            <a:pPr>
              <a:defRPr/>
            </a:pPr>
            <a:r>
              <a:rPr lang="pt-BR" smtClean="0">
                <a:latin typeface="Arial" pitchFamily="34" charset="0"/>
                <a:cs typeface="Arial" pitchFamily="34" charset="0"/>
              </a:rPr>
              <a:t> ►</a:t>
            </a:r>
            <a:r>
              <a:rPr lang="pt-BR" b="1" smtClean="0">
                <a:latin typeface="Arial" pitchFamily="34" charset="0"/>
                <a:cs typeface="Arial" pitchFamily="34" charset="0"/>
              </a:rPr>
              <a:t>planejamento      </a:t>
            </a:r>
            <a:r>
              <a:rPr lang="pt-BR" smtClean="0">
                <a:latin typeface="Arial" pitchFamily="34" charset="0"/>
                <a:cs typeface="Arial" pitchFamily="34" charset="0"/>
              </a:rPr>
              <a:t>                                             </a:t>
            </a:r>
          </a:p>
          <a:p>
            <a:pPr>
              <a:defRPr/>
            </a:pPr>
            <a:r>
              <a:rPr lang="pt-BR" smtClean="0">
                <a:latin typeface="Arial" pitchFamily="34" charset="0"/>
                <a:cs typeface="Arial" pitchFamily="34" charset="0"/>
              </a:rPr>
              <a:t> transparência</a:t>
            </a:r>
          </a:p>
          <a:p>
            <a:pPr>
              <a:defRPr/>
            </a:pPr>
            <a:r>
              <a:rPr lang="pt-BR" smtClean="0">
                <a:latin typeface="Arial" pitchFamily="34" charset="0"/>
                <a:cs typeface="Arial" pitchFamily="34" charset="0"/>
              </a:rPr>
              <a:t>eficácia</a:t>
            </a:r>
          </a:p>
          <a:p>
            <a:pPr>
              <a:defRPr/>
            </a:pPr>
            <a:r>
              <a:rPr lang="pt-BR" smtClean="0">
                <a:latin typeface="Arial" pitchFamily="34" charset="0"/>
                <a:cs typeface="Arial" pitchFamily="34" charset="0"/>
              </a:rPr>
              <a:t>► </a:t>
            </a:r>
            <a:r>
              <a:rPr lang="pt-BR" b="1" smtClean="0">
                <a:latin typeface="Arial" pitchFamily="34" charset="0"/>
                <a:cs typeface="Arial" pitchFamily="34" charset="0"/>
              </a:rPr>
              <a:t>segregação de funções</a:t>
            </a:r>
          </a:p>
          <a:p>
            <a:pPr>
              <a:defRPr/>
            </a:pPr>
            <a:r>
              <a:rPr lang="pt-BR" smtClean="0">
                <a:latin typeface="Arial" pitchFamily="34" charset="0"/>
                <a:cs typeface="Arial" pitchFamily="34" charset="0"/>
              </a:rPr>
              <a:t>  ►</a:t>
            </a:r>
            <a:r>
              <a:rPr lang="pt-BR" b="1" smtClean="0">
                <a:latin typeface="Arial" pitchFamily="34" charset="0"/>
                <a:cs typeface="Arial" pitchFamily="34" charset="0"/>
              </a:rPr>
              <a:t>motivação</a:t>
            </a:r>
            <a:endParaRPr lang="pt-BR" smtClean="0">
              <a:latin typeface="Arial" pitchFamily="34" charset="0"/>
              <a:cs typeface="Arial" pitchFamily="34" charset="0"/>
            </a:endParaRPr>
          </a:p>
          <a:p>
            <a:pPr marL="0" indent="0">
              <a:buFont typeface="Symbol" panose="05050102010706020507" pitchFamily="18" charset="2"/>
              <a:buNone/>
              <a:defRPr/>
            </a:pPr>
            <a:endParaRPr lang="pt-BR" dirty="0" smtClean="0">
              <a:latin typeface="Arial" pitchFamily="34" charset="0"/>
              <a:cs typeface="Arial" pitchFamily="34" charset="0"/>
            </a:endParaRPr>
          </a:p>
        </p:txBody>
      </p:sp>
      <p:sp>
        <p:nvSpPr>
          <p:cNvPr id="4" name="Espaço Reservado para Conteúdo 3"/>
          <p:cNvSpPr txBox="1">
            <a:spLocks/>
          </p:cNvSpPr>
          <p:nvPr/>
        </p:nvSpPr>
        <p:spPr>
          <a:xfrm>
            <a:off x="5581237" y="442830"/>
            <a:ext cx="5834907" cy="488005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altLang="pt-BR" smtClean="0">
                <a:latin typeface="Arial" panose="020B0604020202020204" pitchFamily="34" charset="0"/>
                <a:cs typeface="Arial" panose="020B0604020202020204" pitchFamily="34" charset="0"/>
              </a:rPr>
              <a:t> vinculação ao edital,</a:t>
            </a:r>
          </a:p>
          <a:p>
            <a:r>
              <a:rPr lang="pt-BR" altLang="pt-BR" smtClean="0">
                <a:latin typeface="Arial" panose="020B0604020202020204" pitchFamily="34" charset="0"/>
                <a:cs typeface="Arial" panose="020B0604020202020204" pitchFamily="34" charset="0"/>
              </a:rPr>
              <a:t>  julgamento objetivo,</a:t>
            </a:r>
          </a:p>
          <a:p>
            <a:r>
              <a:rPr lang="pt-BR" altLang="pt-BR" smtClean="0">
                <a:latin typeface="Arial" panose="020B0604020202020204" pitchFamily="34" charset="0"/>
                <a:cs typeface="Arial" panose="020B0604020202020204" pitchFamily="34" charset="0"/>
              </a:rPr>
              <a:t>  ►</a:t>
            </a:r>
            <a:r>
              <a:rPr lang="pt-BR" altLang="pt-BR" b="1" smtClean="0">
                <a:latin typeface="Arial" panose="020B0604020202020204" pitchFamily="34" charset="0"/>
                <a:cs typeface="Arial" panose="020B0604020202020204" pitchFamily="34" charset="0"/>
              </a:rPr>
              <a:t>segurança jurídica</a:t>
            </a:r>
          </a:p>
          <a:p>
            <a:r>
              <a:rPr lang="pt-BR" altLang="pt-BR" b="1" smtClean="0">
                <a:latin typeface="Arial" panose="020B0604020202020204" pitchFamily="34" charset="0"/>
                <a:cs typeface="Arial" panose="020B0604020202020204" pitchFamily="34" charset="0"/>
              </a:rPr>
              <a:t>  ►razoabilidade</a:t>
            </a:r>
          </a:p>
          <a:p>
            <a:r>
              <a:rPr lang="pt-BR" altLang="pt-BR" b="1" smtClean="0">
                <a:latin typeface="Arial" panose="020B0604020202020204" pitchFamily="34" charset="0"/>
                <a:cs typeface="Arial" panose="020B0604020202020204" pitchFamily="34" charset="0"/>
              </a:rPr>
              <a:t> ►competitividade</a:t>
            </a:r>
          </a:p>
          <a:p>
            <a:r>
              <a:rPr lang="pt-BR" altLang="pt-BR" b="1" smtClean="0">
                <a:latin typeface="Arial" panose="020B0604020202020204" pitchFamily="34" charset="0"/>
                <a:cs typeface="Arial" panose="020B0604020202020204" pitchFamily="34" charset="0"/>
              </a:rPr>
              <a:t> ►proporcionalidade </a:t>
            </a:r>
          </a:p>
          <a:p>
            <a:r>
              <a:rPr lang="pt-BR" altLang="pt-BR" b="1" smtClean="0">
                <a:latin typeface="Arial" panose="020B0604020202020204" pitchFamily="34" charset="0"/>
                <a:cs typeface="Arial" panose="020B0604020202020204" pitchFamily="34" charset="0"/>
              </a:rPr>
              <a:t> ►celeridade</a:t>
            </a:r>
          </a:p>
          <a:p>
            <a:r>
              <a:rPr lang="pt-BR" altLang="pt-BR" b="1" smtClean="0">
                <a:latin typeface="Arial" panose="020B0604020202020204" pitchFamily="34" charset="0"/>
                <a:cs typeface="Arial" panose="020B0604020202020204" pitchFamily="34" charset="0"/>
              </a:rPr>
              <a:t>Interesse público</a:t>
            </a:r>
          </a:p>
          <a:p>
            <a:r>
              <a:rPr lang="pt-BR" altLang="pt-BR" smtClean="0">
                <a:latin typeface="Arial" panose="020B0604020202020204" pitchFamily="34" charset="0"/>
                <a:cs typeface="Arial" panose="020B0604020202020204" pitchFamily="34" charset="0"/>
              </a:rPr>
              <a:t>  economicidade</a:t>
            </a:r>
          </a:p>
          <a:p>
            <a:r>
              <a:rPr lang="pt-BR" altLang="pt-BR" smtClean="0">
                <a:latin typeface="Arial" panose="020B0604020202020204" pitchFamily="34" charset="0"/>
                <a:cs typeface="Arial" panose="020B0604020202020204" pitchFamily="34" charset="0"/>
              </a:rPr>
              <a:t>  desenvolvimento  nacional sustentável</a:t>
            </a:r>
            <a:r>
              <a:rPr lang="pt-BR" altLang="pt-BR" smtClean="0"/>
              <a:t>.</a:t>
            </a:r>
          </a:p>
        </p:txBody>
      </p:sp>
    </p:spTree>
    <p:extLst>
      <p:ext uri="{BB962C8B-B14F-4D97-AF65-F5344CB8AC3E}">
        <p14:creationId xmlns:p14="http://schemas.microsoft.com/office/powerpoint/2010/main" val="2247270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26" y="-692727"/>
            <a:ext cx="9596647" cy="2299853"/>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565563" y="803565"/>
            <a:ext cx="4448139" cy="374070"/>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692727" y="1177636"/>
            <a:ext cx="5320975" cy="4712087"/>
          </a:xfrm>
        </p:spPr>
        <p:txBody>
          <a:bodyPr>
            <a:noAutofit/>
          </a:bodyPr>
          <a:lstStyle/>
          <a:p>
            <a:pPr algn="just"/>
            <a:r>
              <a:rPr lang="pt-BR" dirty="0">
                <a:latin typeface="Arial" panose="020B0604020202020204" pitchFamily="34" charset="0"/>
                <a:cs typeface="Arial" panose="020B0604020202020204" pitchFamily="34" charset="0"/>
              </a:rPr>
              <a:t>Art. 57.  A duração dos contratos regidos por esta Lei ficará adstrita à vigência dos respectivos créditos orçamentários, exceto quanto aos relativos</a:t>
            </a:r>
            <a:r>
              <a:rPr lang="pt-BR" dirty="0" smtClean="0">
                <a:latin typeface="Arial" panose="020B0604020202020204" pitchFamily="34" charset="0"/>
                <a:cs typeface="Arial" panose="020B0604020202020204" pitchFamily="34" charset="0"/>
              </a:rPr>
              <a:t>:</a:t>
            </a:r>
          </a:p>
          <a:p>
            <a:pPr algn="just"/>
            <a:r>
              <a:rPr lang="pt-BR" dirty="0">
                <a:latin typeface="Arial" panose="020B0604020202020204" pitchFamily="34" charset="0"/>
                <a:cs typeface="Arial" panose="020B0604020202020204" pitchFamily="34" charset="0"/>
              </a:rPr>
              <a:t>II - à prestação de serviços a serem executados de forma contínua, que poderão ter a sua duração prorrogada por iguais e sucessivos períodos com vistas à obtenção de preços e condições mais vantajosas para a administração, limitada a sessenta meses;</a:t>
            </a:r>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263086" y="803567"/>
            <a:ext cx="4635887" cy="374070"/>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5708074" y="1177636"/>
            <a:ext cx="5611091" cy="4670522"/>
          </a:xfrm>
        </p:spPr>
        <p:txBody>
          <a:bodyPr>
            <a:noAutofit/>
          </a:bodyPr>
          <a:lstStyle/>
          <a:p>
            <a:pPr algn="just"/>
            <a:r>
              <a:rPr lang="pt-BR" altLang="pt-BR" sz="3200" b="1" dirty="0">
                <a:latin typeface="Arial" panose="020B0604020202020204" pitchFamily="34" charset="0"/>
                <a:cs typeface="Arial" panose="020B0604020202020204" pitchFamily="34" charset="0"/>
              </a:rPr>
              <a:t>Art. 106. </a:t>
            </a:r>
            <a:r>
              <a:rPr lang="pt-BR" altLang="pt-BR" sz="3200" dirty="0">
                <a:latin typeface="Arial" panose="020B0604020202020204" pitchFamily="34" charset="0"/>
                <a:cs typeface="Arial" panose="020B0604020202020204" pitchFamily="34" charset="0"/>
              </a:rPr>
              <a:t>A Administração poderá celebrar contratos com prazo </a:t>
            </a:r>
            <a:r>
              <a:rPr lang="pt-BR" altLang="pt-BR" sz="3200" b="1" dirty="0">
                <a:solidFill>
                  <a:srgbClr val="FF0000"/>
                </a:solidFill>
                <a:latin typeface="Arial" panose="020B0604020202020204" pitchFamily="34" charset="0"/>
                <a:cs typeface="Arial" panose="020B0604020202020204" pitchFamily="34" charset="0"/>
              </a:rPr>
              <a:t>de até 5 (cinco) anos,</a:t>
            </a:r>
            <a:r>
              <a:rPr lang="pt-BR" altLang="pt-BR" sz="3200" dirty="0">
                <a:latin typeface="Arial" panose="020B0604020202020204" pitchFamily="34" charset="0"/>
                <a:cs typeface="Arial" panose="020B0604020202020204" pitchFamily="34" charset="0"/>
              </a:rPr>
              <a:t> nas hipóteses de serviços e </a:t>
            </a:r>
            <a:r>
              <a:rPr lang="pt-BR" altLang="pt-BR" sz="3200" b="1" dirty="0">
                <a:solidFill>
                  <a:srgbClr val="FF0000"/>
                </a:solidFill>
                <a:latin typeface="Arial" panose="020B0604020202020204" pitchFamily="34" charset="0"/>
                <a:cs typeface="Arial" panose="020B0604020202020204" pitchFamily="34" charset="0"/>
              </a:rPr>
              <a:t>fornecimentos</a:t>
            </a:r>
            <a:r>
              <a:rPr lang="pt-BR" altLang="pt-BR" sz="3200" dirty="0">
                <a:latin typeface="Arial" panose="020B0604020202020204" pitchFamily="34" charset="0"/>
                <a:cs typeface="Arial" panose="020B0604020202020204" pitchFamily="34" charset="0"/>
              </a:rPr>
              <a:t> contínuos, observadas as seguintes diretrizes: </a:t>
            </a:r>
          </a:p>
          <a:p>
            <a:pPr algn="just"/>
            <a:endParaRPr lang="pt-BR" alt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28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1357745" y="1773238"/>
            <a:ext cx="97813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sz="3200" dirty="0"/>
          </a:p>
          <a:p>
            <a:pPr algn="just"/>
            <a:r>
              <a:rPr lang="pt-BR" altLang="pt-BR" sz="4400" b="1" dirty="0"/>
              <a:t>SERVIDORES DESIGNADOS PARA ATUAREM NAS LICITAÇÕES</a:t>
            </a:r>
            <a:endParaRPr lang="pt-BR" altLang="pt-BR" sz="4400" dirty="0"/>
          </a:p>
        </p:txBody>
      </p:sp>
    </p:spTree>
    <p:extLst>
      <p:ext uri="{BB962C8B-B14F-4D97-AF65-F5344CB8AC3E}">
        <p14:creationId xmlns:p14="http://schemas.microsoft.com/office/powerpoint/2010/main" val="354248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Servidores nas licitações</a:t>
            </a:r>
            <a:endParaRPr lang="pt-BR" dirty="0"/>
          </a:p>
        </p:txBody>
      </p:sp>
      <p:sp>
        <p:nvSpPr>
          <p:cNvPr id="3" name="Espaço Reservado para Texto 2"/>
          <p:cNvSpPr>
            <a:spLocks noGrp="1"/>
          </p:cNvSpPr>
          <p:nvPr>
            <p:ph type="body" idx="1"/>
          </p:nvPr>
        </p:nvSpPr>
        <p:spPr/>
        <p:txBody>
          <a:bodyPr/>
          <a:lstStyle/>
          <a:p>
            <a:r>
              <a:rPr lang="pt-BR" dirty="0" smtClean="0"/>
              <a:t>Lei 8666/93</a:t>
            </a:r>
            <a:endParaRPr lang="pt-BR" dirty="0"/>
          </a:p>
        </p:txBody>
      </p:sp>
      <p:sp>
        <p:nvSpPr>
          <p:cNvPr id="4" name="Espaço Reservado para Conteúdo 3"/>
          <p:cNvSpPr>
            <a:spLocks noGrp="1"/>
          </p:cNvSpPr>
          <p:nvPr>
            <p:ph sz="half" idx="2"/>
          </p:nvPr>
        </p:nvSpPr>
        <p:spPr/>
        <p:txBody>
          <a:bodyPr/>
          <a:lstStyle/>
          <a:p>
            <a:r>
              <a:rPr lang="pt-BR" dirty="0" smtClean="0"/>
              <a:t>Comissão de licitações</a:t>
            </a:r>
          </a:p>
          <a:p>
            <a:r>
              <a:rPr lang="pt-BR" dirty="0" smtClean="0"/>
              <a:t>Presidente da Comissão</a:t>
            </a:r>
          </a:p>
          <a:p>
            <a:r>
              <a:rPr lang="pt-BR" dirty="0" smtClean="0"/>
              <a:t>Pregoeiro</a:t>
            </a:r>
            <a:endParaRPr lang="pt-BR" dirty="0"/>
          </a:p>
        </p:txBody>
      </p:sp>
      <p:sp>
        <p:nvSpPr>
          <p:cNvPr id="5" name="Espaço Reservado para Texto 4"/>
          <p:cNvSpPr>
            <a:spLocks noGrp="1"/>
          </p:cNvSpPr>
          <p:nvPr>
            <p:ph type="body" sz="quarter" idx="3"/>
          </p:nvPr>
        </p:nvSpPr>
        <p:spPr/>
        <p:txBody>
          <a:bodyPr/>
          <a:lstStyle/>
          <a:p>
            <a:r>
              <a:rPr lang="pt-BR" dirty="0" smtClean="0"/>
              <a:t>Lei 14.133/21</a:t>
            </a:r>
            <a:endParaRPr lang="pt-BR" dirty="0"/>
          </a:p>
        </p:txBody>
      </p:sp>
      <p:sp>
        <p:nvSpPr>
          <p:cNvPr id="6" name="Espaço Reservado para Conteúdo 5"/>
          <p:cNvSpPr>
            <a:spLocks noGrp="1"/>
          </p:cNvSpPr>
          <p:nvPr>
            <p:ph sz="quarter" idx="4"/>
          </p:nvPr>
        </p:nvSpPr>
        <p:spPr/>
        <p:txBody>
          <a:bodyPr/>
          <a:lstStyle/>
          <a:p>
            <a:r>
              <a:rPr lang="pt-BR" dirty="0" smtClean="0"/>
              <a:t>Comissão de Contratação</a:t>
            </a:r>
          </a:p>
          <a:p>
            <a:r>
              <a:rPr lang="pt-BR" dirty="0" smtClean="0"/>
              <a:t>Agente de Contratação</a:t>
            </a:r>
          </a:p>
          <a:p>
            <a:r>
              <a:rPr lang="pt-BR" dirty="0" smtClean="0"/>
              <a:t>Equipe de apoio</a:t>
            </a:r>
          </a:p>
          <a:p>
            <a:r>
              <a:rPr lang="pt-BR" dirty="0" smtClean="0"/>
              <a:t>Pregoeiro</a:t>
            </a:r>
            <a:endParaRPr lang="pt-BR" dirty="0"/>
          </a:p>
        </p:txBody>
      </p:sp>
    </p:spTree>
    <p:extLst>
      <p:ext uri="{BB962C8B-B14F-4D97-AF65-F5344CB8AC3E}">
        <p14:creationId xmlns:p14="http://schemas.microsoft.com/office/powerpoint/2010/main" val="2801799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8873" y="609600"/>
            <a:ext cx="10667999" cy="5447645"/>
          </a:xfrm>
          <a:prstGeom prst="rect">
            <a:avLst/>
          </a:prstGeom>
        </p:spPr>
        <p:txBody>
          <a:bodyPr wrap="square">
            <a:spAutoFit/>
          </a:bodyPr>
          <a:lstStyle/>
          <a:p>
            <a:pPr algn="just"/>
            <a:r>
              <a:rPr lang="pt-BR" b="1" dirty="0">
                <a:solidFill>
                  <a:srgbClr val="000000"/>
                </a:solidFill>
                <a:latin typeface="Arial" panose="020B0604020202020204" pitchFamily="34" charset="0"/>
              </a:rPr>
              <a:t> </a:t>
            </a:r>
            <a:r>
              <a:rPr lang="pt-BR" sz="2400" b="1" dirty="0" smtClean="0">
                <a:solidFill>
                  <a:srgbClr val="000000"/>
                </a:solidFill>
                <a:latin typeface="Arial" panose="020B0604020202020204" pitchFamily="34" charset="0"/>
                <a:cs typeface="Arial" panose="020B0604020202020204" pitchFamily="34" charset="0"/>
              </a:rPr>
              <a:t>COMISSÃO DE CONTRATAÇÃO</a:t>
            </a:r>
            <a:r>
              <a:rPr lang="pt-BR" sz="2400" dirty="0" smtClean="0">
                <a:solidFill>
                  <a:srgbClr val="000000"/>
                </a:solidFill>
                <a:latin typeface="Arial" panose="020B0604020202020204" pitchFamily="34" charset="0"/>
                <a:cs typeface="Arial" panose="020B0604020202020204" pitchFamily="34" charset="0"/>
              </a:rPr>
              <a:t>: </a:t>
            </a:r>
            <a:r>
              <a:rPr lang="pt-BR" sz="2400" dirty="0">
                <a:solidFill>
                  <a:srgbClr val="000000"/>
                </a:solidFill>
                <a:latin typeface="Arial" panose="020B0604020202020204" pitchFamily="34" charset="0"/>
                <a:cs typeface="Arial" panose="020B0604020202020204" pitchFamily="34" charset="0"/>
              </a:rPr>
              <a:t>conjunto de agentes públicos indicados pela Administração, em caráter </a:t>
            </a:r>
            <a:r>
              <a:rPr lang="pt-BR" sz="2400" dirty="0">
                <a:solidFill>
                  <a:srgbClr val="FF0000"/>
                </a:solidFill>
                <a:latin typeface="Arial" panose="020B0604020202020204" pitchFamily="34" charset="0"/>
                <a:cs typeface="Arial" panose="020B0604020202020204" pitchFamily="34" charset="0"/>
              </a:rPr>
              <a:t>permanente ou especial</a:t>
            </a:r>
            <a:r>
              <a:rPr lang="pt-BR" sz="2400" dirty="0">
                <a:solidFill>
                  <a:srgbClr val="000000"/>
                </a:solidFill>
                <a:latin typeface="Arial" panose="020B0604020202020204" pitchFamily="34" charset="0"/>
                <a:cs typeface="Arial" panose="020B0604020202020204" pitchFamily="34" charset="0"/>
              </a:rPr>
              <a:t>, com a função de receber, examinar e julgar documentos relativos às licitações e aos procedimentos auxiliares</a:t>
            </a:r>
            <a:r>
              <a:rPr lang="pt-BR" sz="2400" dirty="0" smtClean="0">
                <a:solidFill>
                  <a:srgbClr val="000000"/>
                </a:solidFill>
                <a:latin typeface="Arial" panose="020B0604020202020204" pitchFamily="34" charset="0"/>
                <a:cs typeface="Arial" panose="020B0604020202020204" pitchFamily="34" charset="0"/>
              </a:rPr>
              <a:t>;</a:t>
            </a:r>
          </a:p>
          <a:p>
            <a:pPr algn="just"/>
            <a:endParaRPr lang="pt-BR" sz="2400" dirty="0">
              <a:solidFill>
                <a:srgbClr val="000000"/>
              </a:solidFill>
              <a:latin typeface="Arial" panose="020B0604020202020204" pitchFamily="34" charset="0"/>
              <a:cs typeface="Arial" panose="020B0604020202020204" pitchFamily="34" charset="0"/>
            </a:endParaRPr>
          </a:p>
          <a:p>
            <a:pPr algn="just"/>
            <a:r>
              <a:rPr lang="pt-BR" altLang="pt-BR" sz="2400" dirty="0">
                <a:latin typeface="Arial" panose="020B0604020202020204" pitchFamily="34" charset="0"/>
                <a:cs typeface="Arial" panose="020B0604020202020204" pitchFamily="34" charset="0"/>
              </a:rPr>
              <a:t> II - </a:t>
            </a:r>
            <a:r>
              <a:rPr lang="pt-BR" altLang="pt-BR" sz="2400" dirty="0">
                <a:solidFill>
                  <a:srgbClr val="FF0000"/>
                </a:solidFill>
                <a:latin typeface="Arial" panose="020B0604020202020204" pitchFamily="34" charset="0"/>
                <a:cs typeface="Arial" panose="020B0604020202020204" pitchFamily="34" charset="0"/>
              </a:rPr>
              <a:t>tenham atribuições relacionadas a licitações e contratos </a:t>
            </a:r>
            <a:r>
              <a:rPr lang="pt-BR" altLang="pt-BR" sz="2400" dirty="0">
                <a:latin typeface="Arial" panose="020B0604020202020204" pitchFamily="34" charset="0"/>
                <a:cs typeface="Arial" panose="020B0604020202020204" pitchFamily="34" charset="0"/>
              </a:rPr>
              <a:t>ou possuam formação compatível ou </a:t>
            </a:r>
            <a:r>
              <a:rPr lang="pt-BR" altLang="pt-BR" sz="2400" dirty="0">
                <a:solidFill>
                  <a:srgbClr val="FF0000"/>
                </a:solidFill>
                <a:latin typeface="Arial" panose="020B0604020202020204" pitchFamily="34" charset="0"/>
                <a:cs typeface="Arial" panose="020B0604020202020204" pitchFamily="34" charset="0"/>
              </a:rPr>
              <a:t>qualificação atestada por certificação profissional emitida por escola de governo criada e mantida pelo Poder Público</a:t>
            </a:r>
            <a:r>
              <a:rPr lang="pt-BR" altLang="pt-BR" sz="2400" dirty="0">
                <a:latin typeface="Arial" panose="020B0604020202020204" pitchFamily="34" charset="0"/>
                <a:cs typeface="Arial" panose="020B0604020202020204" pitchFamily="34" charset="0"/>
              </a:rPr>
              <a:t>; e </a:t>
            </a:r>
          </a:p>
          <a:p>
            <a:pPr algn="just"/>
            <a:endParaRPr lang="pt-BR" altLang="pt-BR" sz="2400" dirty="0">
              <a:latin typeface="Arial" panose="020B0604020202020204" pitchFamily="34" charset="0"/>
              <a:cs typeface="Arial" panose="020B0604020202020204" pitchFamily="34" charset="0"/>
            </a:endParaRPr>
          </a:p>
          <a:p>
            <a:pPr algn="just"/>
            <a:r>
              <a:rPr lang="pt-BR" altLang="pt-BR" sz="2400" dirty="0">
                <a:latin typeface="Arial" panose="020B0604020202020204" pitchFamily="34" charset="0"/>
                <a:cs typeface="Arial" panose="020B0604020202020204" pitchFamily="34" charset="0"/>
              </a:rPr>
              <a:t>III – não sejam cônjuges ou companheiros ou tenham vínculos de parentesco, colateral ou por afinidade, até o terceiro grau, ou de natureza técnica, comercial, econômica, financeira, trabalhista e civil com licitantes ou contratados habituais da Administração. </a:t>
            </a:r>
          </a:p>
          <a:p>
            <a:pPr algn="just"/>
            <a:endParaRPr lang="pt-BR" dirty="0">
              <a:solidFill>
                <a:srgbClr val="000000"/>
              </a:solidFill>
              <a:latin typeface="Arial" panose="020B0604020202020204" pitchFamily="34" charset="0"/>
            </a:endParaRPr>
          </a:p>
          <a:p>
            <a:pPr algn="just"/>
            <a:endParaRPr lang="pt-BR" dirty="0">
              <a:solidFill>
                <a:srgbClr val="000000"/>
              </a:solidFill>
              <a:latin typeface="Arial" panose="020B0604020202020204" pitchFamily="34" charset="0"/>
            </a:endParaRPr>
          </a:p>
        </p:txBody>
      </p:sp>
    </p:spTree>
    <p:extLst>
      <p:ext uri="{BB962C8B-B14F-4D97-AF65-F5344CB8AC3E}">
        <p14:creationId xmlns:p14="http://schemas.microsoft.com/office/powerpoint/2010/main" val="86112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8873" y="609600"/>
            <a:ext cx="10667999" cy="5539978"/>
          </a:xfrm>
          <a:prstGeom prst="rect">
            <a:avLst/>
          </a:prstGeom>
        </p:spPr>
        <p:txBody>
          <a:bodyPr wrap="square">
            <a:spAutoFit/>
          </a:bodyPr>
          <a:lstStyle/>
          <a:p>
            <a:pPr algn="just"/>
            <a:r>
              <a:rPr lang="pt-BR" dirty="0">
                <a:solidFill>
                  <a:srgbClr val="000000"/>
                </a:solidFill>
                <a:latin typeface="Arial" panose="020B0604020202020204" pitchFamily="34" charset="0"/>
              </a:rPr>
              <a:t> </a:t>
            </a:r>
            <a:r>
              <a:rPr lang="pt-BR" sz="2800" b="1" dirty="0" smtClean="0">
                <a:solidFill>
                  <a:srgbClr val="000000"/>
                </a:solidFill>
                <a:latin typeface="Arial" panose="020B0604020202020204" pitchFamily="34" charset="0"/>
                <a:cs typeface="Arial" panose="020B0604020202020204" pitchFamily="34" charset="0"/>
              </a:rPr>
              <a:t>Competência para atuar:</a:t>
            </a:r>
          </a:p>
          <a:p>
            <a:pPr algn="just"/>
            <a:endParaRPr lang="pt-BR" sz="2800" dirty="0" smtClean="0">
              <a:solidFill>
                <a:srgbClr val="000000"/>
              </a:solidFill>
              <a:latin typeface="Arial" panose="020B0604020202020204" pitchFamily="34" charset="0"/>
              <a:cs typeface="Arial" panose="020B0604020202020204" pitchFamily="34" charset="0"/>
            </a:endParaRPr>
          </a:p>
          <a:p>
            <a:pPr algn="just"/>
            <a:r>
              <a:rPr lang="pt-BR" sz="2800" dirty="0" smtClean="0">
                <a:solidFill>
                  <a:srgbClr val="000000"/>
                </a:solidFill>
                <a:latin typeface="Arial" panose="020B0604020202020204" pitchFamily="34" charset="0"/>
                <a:cs typeface="Arial" panose="020B0604020202020204" pitchFamily="34" charset="0"/>
              </a:rPr>
              <a:t>► dialogo competitivo</a:t>
            </a:r>
          </a:p>
          <a:p>
            <a:pPr algn="just"/>
            <a:endParaRPr lang="pt-BR" sz="2800" dirty="0" smtClean="0">
              <a:solidFill>
                <a:srgbClr val="000000"/>
              </a:solidFill>
              <a:latin typeface="Arial" panose="020B0604020202020204" pitchFamily="34" charset="0"/>
              <a:cs typeface="Arial" panose="020B0604020202020204" pitchFamily="34" charset="0"/>
            </a:endParaRPr>
          </a:p>
          <a:p>
            <a:pPr algn="just"/>
            <a:r>
              <a:rPr lang="pt-BR" sz="2800" dirty="0" smtClean="0">
                <a:solidFill>
                  <a:srgbClr val="000000"/>
                </a:solidFill>
                <a:latin typeface="Arial" panose="020B0604020202020204" pitchFamily="34" charset="0"/>
                <a:cs typeface="Arial" panose="020B0604020202020204" pitchFamily="34" charset="0"/>
              </a:rPr>
              <a:t>► Julgamento ►artigo 61 - </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2º A negociação será conduzida por </a:t>
            </a:r>
            <a:r>
              <a:rPr lang="pt-BR" sz="2800" b="1" dirty="0">
                <a:latin typeface="Arial" panose="020B0604020202020204" pitchFamily="34" charset="0"/>
                <a:cs typeface="Arial" panose="020B0604020202020204" pitchFamily="34" charset="0"/>
              </a:rPr>
              <a:t>agente de contratação ou comissão de contratação, na forma de regulamento</a:t>
            </a:r>
            <a:r>
              <a:rPr lang="pt-BR" sz="2800" dirty="0">
                <a:latin typeface="Arial" panose="020B0604020202020204" pitchFamily="34" charset="0"/>
                <a:cs typeface="Arial" panose="020B0604020202020204" pitchFamily="34" charset="0"/>
              </a:rPr>
              <a:t>, e, depois de concluída, terá seu resultado divulgado a todos os licitantes e anexado aos autos do processo licitatório</a:t>
            </a:r>
            <a:r>
              <a:rPr lang="pt-BR" sz="2800" dirty="0" smtClean="0">
                <a:latin typeface="Arial" panose="020B0604020202020204" pitchFamily="34" charset="0"/>
                <a:cs typeface="Arial" panose="020B0604020202020204" pitchFamily="34" charset="0"/>
              </a:rPr>
              <a:t>.</a:t>
            </a:r>
          </a:p>
          <a:p>
            <a:pPr algn="just"/>
            <a:r>
              <a:rPr lang="pt-BR" sz="2800" dirty="0" smtClean="0">
                <a:solidFill>
                  <a:srgbClr val="000000"/>
                </a:solidFill>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 Em licitação que envolva bens ou serviços especiais, </a:t>
            </a:r>
            <a:r>
              <a:rPr lang="pt-BR" sz="2800" dirty="0" smtClean="0">
                <a:latin typeface="Arial" panose="020B0604020202020204" pitchFamily="34" charset="0"/>
                <a:cs typeface="Arial" panose="020B0604020202020204" pitchFamily="34" charset="0"/>
              </a:rPr>
              <a:t>o </a:t>
            </a:r>
            <a:r>
              <a:rPr lang="pt-BR" sz="2800" dirty="0">
                <a:latin typeface="Arial" panose="020B0604020202020204" pitchFamily="34" charset="0"/>
                <a:cs typeface="Arial" panose="020B0604020202020204" pitchFamily="34" charset="0"/>
              </a:rPr>
              <a:t>agente de contratação poderá ser substituído por comissão de contratação </a:t>
            </a:r>
            <a:endParaRPr lang="pt-BR" sz="2800" dirty="0" smtClean="0">
              <a:solidFill>
                <a:srgbClr val="000000"/>
              </a:solidFill>
              <a:latin typeface="Arial" panose="020B0604020202020204" pitchFamily="34" charset="0"/>
              <a:cs typeface="Arial" panose="020B0604020202020204" pitchFamily="34" charset="0"/>
            </a:endParaRPr>
          </a:p>
          <a:p>
            <a:pPr algn="just"/>
            <a:endParaRPr lang="pt-BR" dirty="0">
              <a:solidFill>
                <a:srgbClr val="000000"/>
              </a:solidFill>
              <a:latin typeface="Arial" panose="020B0604020202020204" pitchFamily="34" charset="0"/>
            </a:endParaRPr>
          </a:p>
        </p:txBody>
      </p:sp>
    </p:spTree>
    <p:extLst>
      <p:ext uri="{BB962C8B-B14F-4D97-AF65-F5344CB8AC3E}">
        <p14:creationId xmlns:p14="http://schemas.microsoft.com/office/powerpoint/2010/main" val="3940815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9600" y="484909"/>
            <a:ext cx="11152910" cy="6140189"/>
          </a:xfrm>
          <a:prstGeom prst="rect">
            <a:avLst/>
          </a:prstGeom>
        </p:spPr>
        <p:txBody>
          <a:bodyPr wrap="square">
            <a:spAutoFit/>
          </a:bodyPr>
          <a:lstStyle/>
          <a:p>
            <a:pPr algn="just"/>
            <a:r>
              <a:rPr lang="pt-BR" sz="2400" b="1" dirty="0">
                <a:latin typeface="Arial" panose="020B0604020202020204" pitchFamily="34" charset="0"/>
                <a:cs typeface="Arial" panose="020B0604020202020204" pitchFamily="34" charset="0"/>
              </a:rPr>
              <a:t>AGENTE DE CONTRATAÇÃO: </a:t>
            </a:r>
            <a:r>
              <a:rPr lang="pt-BR" sz="2400" dirty="0">
                <a:latin typeface="Arial" panose="020B0604020202020204" pitchFamily="34" charset="0"/>
                <a:cs typeface="Arial" panose="020B0604020202020204" pitchFamily="34" charset="0"/>
              </a:rPr>
              <a:t>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r>
              <a:rPr lang="pt-BR" sz="2400" dirty="0" smtClean="0">
                <a:latin typeface="Arial" panose="020B0604020202020204" pitchFamily="34" charset="0"/>
                <a:cs typeface="Arial" panose="020B0604020202020204" pitchFamily="34" charset="0"/>
              </a:rPr>
              <a:t>.</a:t>
            </a:r>
          </a:p>
          <a:p>
            <a:pPr algn="just"/>
            <a:r>
              <a:rPr lang="pt-BR" sz="2400" dirty="0" smtClean="0">
                <a:latin typeface="Arial" panose="020B0604020202020204" pitchFamily="34" charset="0"/>
                <a:cs typeface="Arial" panose="020B0604020202020204" pitchFamily="34" charset="0"/>
              </a:rPr>
              <a:t> </a:t>
            </a:r>
            <a:r>
              <a:rPr lang="pt-BR" altLang="pt-BR" sz="2400" dirty="0" smtClean="0">
                <a:latin typeface="Arial" panose="020B0604020202020204" pitchFamily="34" charset="0"/>
                <a:cs typeface="Arial" panose="020B0604020202020204" pitchFamily="34" charset="0"/>
              </a:rPr>
              <a:t> </a:t>
            </a:r>
            <a:endParaRPr lang="pt-BR" alt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Artigo 7º § </a:t>
            </a:r>
            <a:r>
              <a:rPr lang="pt-BR" sz="2400" dirty="0">
                <a:latin typeface="Arial" panose="020B0604020202020204" pitchFamily="34" charset="0"/>
                <a:cs typeface="Arial" panose="020B0604020202020204" pitchFamily="34" charset="0"/>
              </a:rPr>
              <a:t>3º As regras relativas à atuação do agente de contratação e da equipe de apoio, ao funcionamento da comissão de contratação e à atuação de fiscais e gestores de contratos de que trata esta Lei </a:t>
            </a:r>
            <a:r>
              <a:rPr lang="pt-BR" sz="2400" b="1" dirty="0">
                <a:latin typeface="Arial" panose="020B0604020202020204" pitchFamily="34" charset="0"/>
                <a:cs typeface="Arial" panose="020B0604020202020204" pitchFamily="34" charset="0"/>
              </a:rPr>
              <a:t>serão estabelecidas em regulamento</a:t>
            </a:r>
            <a:r>
              <a:rPr lang="pt-BR" sz="2400" dirty="0">
                <a:latin typeface="Arial" panose="020B0604020202020204" pitchFamily="34" charset="0"/>
                <a:cs typeface="Arial" panose="020B0604020202020204" pitchFamily="34" charset="0"/>
              </a:rPr>
              <a:t>, e deverá ser prevista a possibilidade de eles contarem com o apoio dos órgãos de assessoramento jurídico e de controle interno para o desempenho das funções essenciais à execução do disposto nesta Lei</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400" b="1" dirty="0">
                <a:latin typeface="Arial" panose="020B0604020202020204" pitchFamily="34" charset="0"/>
                <a:cs typeface="Arial" panose="020B0604020202020204" pitchFamily="34" charset="0"/>
              </a:rPr>
              <a:t>EQUIPE DE APOIO</a:t>
            </a:r>
          </a:p>
          <a:p>
            <a:pPr algn="just"/>
            <a:endParaRPr lang="pt-BR" sz="2400" dirty="0">
              <a:latin typeface="Arial" panose="020B0604020202020204" pitchFamily="34" charset="0"/>
              <a:cs typeface="Arial" panose="020B0604020202020204" pitchFamily="34" charset="0"/>
            </a:endParaRPr>
          </a:p>
          <a:p>
            <a:pPr algn="just"/>
            <a:r>
              <a:rPr lang="pt-BR" sz="2400" b="1" dirty="0">
                <a:latin typeface="Arial" panose="020B0604020202020204" pitchFamily="34" charset="0"/>
                <a:cs typeface="Arial" panose="020B0604020202020204" pitchFamily="34" charset="0"/>
              </a:rPr>
              <a:t>PREGOIEIRO</a:t>
            </a:r>
          </a:p>
        </p:txBody>
      </p:sp>
    </p:spTree>
    <p:extLst>
      <p:ext uri="{BB962C8B-B14F-4D97-AF65-F5344CB8AC3E}">
        <p14:creationId xmlns:p14="http://schemas.microsoft.com/office/powerpoint/2010/main" val="3259512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8872" y="720436"/>
            <a:ext cx="10917383" cy="5632311"/>
          </a:xfrm>
          <a:prstGeom prst="rect">
            <a:avLst/>
          </a:prstGeom>
        </p:spPr>
        <p:txBody>
          <a:bodyPr wrap="square">
            <a:spAutoFit/>
          </a:bodyPr>
          <a:lstStyle/>
          <a:p>
            <a:pPr algn="just"/>
            <a:r>
              <a:rPr lang="pt-BR" sz="2400" dirty="0" smtClean="0">
                <a:latin typeface="Arial" panose="020B0604020202020204" pitchFamily="34" charset="0"/>
                <a:cs typeface="Arial" panose="020B0604020202020204" pitchFamily="34" charset="0"/>
              </a:rPr>
              <a:t>DEFINIÇÕES IMPORTANTES:</a:t>
            </a:r>
          </a:p>
          <a:p>
            <a:pPr algn="just"/>
            <a:endParaRPr lang="pt-BR" sz="2400" dirty="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serviços e fornecimentos </a:t>
            </a:r>
            <a:r>
              <a:rPr lang="pt-BR" sz="2400" dirty="0" smtClean="0">
                <a:latin typeface="Arial" panose="020B0604020202020204" pitchFamily="34" charset="0"/>
                <a:cs typeface="Arial" panose="020B0604020202020204" pitchFamily="34" charset="0"/>
              </a:rPr>
              <a:t>contínuos</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X    </a:t>
            </a:r>
            <a:r>
              <a:rPr lang="pt-BR" sz="2400" dirty="0">
                <a:latin typeface="Arial" panose="020B0604020202020204" pitchFamily="34" charset="0"/>
                <a:cs typeface="Arial" panose="020B0604020202020204" pitchFamily="34" charset="0"/>
              </a:rPr>
              <a:t>serviços contínuos com regime de dedicação exclusiva de mão de </a:t>
            </a:r>
            <a:r>
              <a:rPr lang="pt-BR" sz="2400" dirty="0" smtClean="0">
                <a:latin typeface="Arial" panose="020B0604020202020204" pitchFamily="34" charset="0"/>
                <a:cs typeface="Arial" panose="020B0604020202020204" pitchFamily="34" charset="0"/>
              </a:rPr>
              <a:t>obra</a:t>
            </a:r>
          </a:p>
          <a:p>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OBRA E REFORMA </a:t>
            </a:r>
          </a:p>
          <a:p>
            <a:pPr algn="just"/>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SERVIÇO DE ENGENHARIA: </a:t>
            </a:r>
            <a:r>
              <a:rPr lang="pt-BR" sz="2400" dirty="0">
                <a:latin typeface="Arial" panose="020B0604020202020204" pitchFamily="34" charset="0"/>
                <a:cs typeface="Arial" panose="020B0604020202020204" pitchFamily="34" charset="0"/>
              </a:rPr>
              <a:t>toda atividade ou conjunto de atividades destinadas a obter determinada utilidade, intelectual ou material, de interesse para a Administração e que, não enquadradas no conceito de obra a que se refere o inciso XII do </a:t>
            </a:r>
            <a:r>
              <a:rPr lang="pt-BR" sz="2400" b="1" dirty="0">
                <a:latin typeface="Arial" panose="020B0604020202020204" pitchFamily="34" charset="0"/>
                <a:cs typeface="Arial" panose="020B0604020202020204" pitchFamily="34" charset="0"/>
              </a:rPr>
              <a:t>caput</a:t>
            </a:r>
            <a:r>
              <a:rPr lang="pt-BR" sz="2400" dirty="0">
                <a:latin typeface="Arial" panose="020B0604020202020204" pitchFamily="34" charset="0"/>
                <a:cs typeface="Arial" panose="020B0604020202020204" pitchFamily="34" charset="0"/>
              </a:rPr>
              <a:t> deste artigo, são estabelecidas, por força de lei, como privativas das profissões de arquiteto e engenheiro ou de técnicos especializados, que compreendem</a:t>
            </a:r>
            <a:r>
              <a:rPr lang="pt-BR" sz="2400" dirty="0" smtClean="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387909"/>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a:t>
            </a:r>
            <a:endParaRPr lang="pt-BR" dirty="0"/>
          </a:p>
        </p:txBody>
      </p:sp>
      <p:sp>
        <p:nvSpPr>
          <p:cNvPr id="3" name="Espaço Reservado para Conteúdo 2"/>
          <p:cNvSpPr>
            <a:spLocks noGrp="1"/>
          </p:cNvSpPr>
          <p:nvPr>
            <p:ph idx="1"/>
          </p:nvPr>
        </p:nvSpPr>
        <p:spPr>
          <a:xfrm>
            <a:off x="1343891" y="1853754"/>
            <a:ext cx="10543309" cy="4269955"/>
          </a:xfrm>
        </p:spPr>
        <p:txBody>
          <a:bodyPr>
            <a:normAutofit fontScale="92500" lnSpcReduction="20000"/>
          </a:bodyPr>
          <a:lstStyle/>
          <a:p>
            <a:r>
              <a:rPr lang="pt-BR" sz="2400" dirty="0">
                <a:latin typeface="Arial" panose="020B0604020202020204" pitchFamily="34" charset="0"/>
                <a:cs typeface="Arial" panose="020B0604020202020204" pitchFamily="34" charset="0"/>
              </a:rPr>
              <a:t>obra: toda atividade estabelecida, por força de lei, como privativa das profissões de arquiteto e engenheiro que implica intervenção no meio ambiente por meio de um conjunto harmônico de ações que, agregadas, formam um todo que inova o espaço físico da natureza ou acarreta alteração substancial das características originais de bem imóvel</a:t>
            </a:r>
            <a:r>
              <a:rPr lang="pt-BR" sz="2400" dirty="0" smtClean="0">
                <a:latin typeface="Arial" panose="020B0604020202020204" pitchFamily="34" charset="0"/>
                <a:cs typeface="Arial" panose="020B0604020202020204" pitchFamily="34" charset="0"/>
              </a:rPr>
              <a:t>;</a:t>
            </a:r>
          </a:p>
          <a:p>
            <a:pPr algn="just"/>
            <a:r>
              <a:rPr lang="pt-BR" sz="2200" dirty="0" smtClean="0">
                <a:latin typeface="Arial" panose="020B0604020202020204" pitchFamily="34" charset="0"/>
                <a:cs typeface="Arial" panose="020B0604020202020204" pitchFamily="34" charset="0"/>
              </a:rPr>
              <a:t>Art. 140 - </a:t>
            </a:r>
            <a:r>
              <a:rPr lang="pt-BR" sz="2200" dirty="0">
                <a:latin typeface="Arial" panose="020B0604020202020204" pitchFamily="34" charset="0"/>
                <a:cs typeface="Arial" panose="020B0604020202020204" pitchFamily="34" charset="0"/>
              </a:rPr>
              <a:t>§ 6º Em se tratando de obra, o recebimento definitivo pela Administração não eximirá o contratado, pelo prazo mínimo de 5 (cinco) anos, admitida a previsão de prazo de garantia superior no edital e no contrato, da responsabilidade objetiva pela solidez e pela segurança dos materiais e dos serviços executados e pela funcionalidade da construção, </a:t>
            </a:r>
            <a:r>
              <a:rPr lang="pt-BR" sz="2200" dirty="0">
                <a:solidFill>
                  <a:srgbClr val="FF0000"/>
                </a:solidFill>
                <a:latin typeface="Arial" panose="020B0604020202020204" pitchFamily="34" charset="0"/>
                <a:cs typeface="Arial" panose="020B0604020202020204" pitchFamily="34" charset="0"/>
              </a:rPr>
              <a:t>da reforma</a:t>
            </a:r>
            <a:r>
              <a:rPr lang="pt-BR" sz="2200" dirty="0">
                <a:latin typeface="Arial" panose="020B0604020202020204" pitchFamily="34" charset="0"/>
                <a:cs typeface="Arial" panose="020B0604020202020204" pitchFamily="34" charset="0"/>
              </a:rPr>
              <a:t>, da recuperação ou da ampliação do bem imóvel, e, em caso de vício, defeito ou incorreção identificados, o contratado ficará responsável pela reparação, pela correção, pela reconstrução ou pela substituição necessárias.</a:t>
            </a:r>
          </a:p>
        </p:txBody>
      </p:sp>
    </p:spTree>
    <p:extLst>
      <p:ext uri="{BB962C8B-B14F-4D97-AF65-F5344CB8AC3E}">
        <p14:creationId xmlns:p14="http://schemas.microsoft.com/office/powerpoint/2010/main" val="954912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latin typeface="Arial" panose="020B0604020202020204" pitchFamily="34" charset="0"/>
                <a:cs typeface="Arial" panose="020B0604020202020204" pitchFamily="34" charset="0"/>
              </a:rPr>
              <a:t>INEXIGIBILIDADE DE LICITAÇÃO</a:t>
            </a:r>
            <a:endParaRPr lang="pt-BR"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smtClean="0">
                <a:latin typeface="Arial" panose="020B0604020202020204" pitchFamily="34" charset="0"/>
                <a:cs typeface="Arial" panose="020B0604020202020204" pitchFamily="34" charset="0"/>
              </a:rPr>
              <a:t>FORNECEDOR EXCLUSIVO</a:t>
            </a:r>
          </a:p>
          <a:p>
            <a:r>
              <a:rPr lang="pt-BR" dirty="0" smtClean="0">
                <a:latin typeface="Arial" panose="020B0604020202020204" pitchFamily="34" charset="0"/>
                <a:cs typeface="Arial" panose="020B0604020202020204" pitchFamily="34" charset="0"/>
              </a:rPr>
              <a:t>CONTRATAÇÃO DE PROFISSIONAL DO SETOR ARTISTICO</a:t>
            </a:r>
          </a:p>
          <a:p>
            <a:r>
              <a:rPr lang="pt-BR" dirty="0" smtClean="0">
                <a:latin typeface="Arial" panose="020B0604020202020204" pitchFamily="34" charset="0"/>
                <a:cs typeface="Arial" panose="020B0604020202020204" pitchFamily="34" charset="0"/>
              </a:rPr>
              <a:t>NOTÓRIA ESPECIALIZAÇÃO</a:t>
            </a:r>
          </a:p>
          <a:p>
            <a:r>
              <a:rPr lang="pt-BR" dirty="0" smtClean="0">
                <a:latin typeface="Arial" panose="020B0604020202020204" pitchFamily="34" charset="0"/>
                <a:cs typeface="Arial" panose="020B0604020202020204" pitchFamily="34" charset="0"/>
              </a:rPr>
              <a:t>CREDENCIAMENTO – nova ◄</a:t>
            </a:r>
          </a:p>
          <a:p>
            <a:r>
              <a:rPr lang="pt-BR" dirty="0" smtClean="0">
                <a:latin typeface="Arial" panose="020B0604020202020204" pitchFamily="34" charset="0"/>
                <a:cs typeface="Arial" panose="020B0604020202020204" pitchFamily="34" charset="0"/>
              </a:rPr>
              <a:t>AQUISIÇÃO OU LOCAÇÃO DE IMÓVEL – nova◄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852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1274618" y="1316182"/>
            <a:ext cx="97120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pt-BR" sz="2800" dirty="0" smtClean="0"/>
              <a:t>FORNECEDOR EXCLUSIVO, como comprovar?</a:t>
            </a:r>
            <a:endParaRPr lang="pt-BR" altLang="pt-BR" sz="2800" dirty="0"/>
          </a:p>
          <a:p>
            <a:endParaRPr lang="pt-BR" altLang="pt-BR" sz="2800" dirty="0"/>
          </a:p>
          <a:p>
            <a:pPr algn="just"/>
            <a:r>
              <a:rPr lang="pt-BR" altLang="pt-BR" sz="2800" dirty="0" smtClean="0"/>
              <a:t>► Atestados </a:t>
            </a:r>
          </a:p>
          <a:p>
            <a:pPr algn="just"/>
            <a:r>
              <a:rPr lang="pt-BR" altLang="pt-BR" sz="2800" dirty="0" smtClean="0"/>
              <a:t>► Contrato </a:t>
            </a:r>
          </a:p>
          <a:p>
            <a:pPr algn="just"/>
            <a:r>
              <a:rPr lang="pt-BR" altLang="pt-BR" sz="2800" dirty="0" smtClean="0"/>
              <a:t>► Declaração do Fabricante</a:t>
            </a:r>
          </a:p>
          <a:p>
            <a:pPr algn="just"/>
            <a:r>
              <a:rPr lang="pt-BR" altLang="pt-BR" sz="2800" dirty="0" smtClean="0"/>
              <a:t>► Veda a preferência por marca</a:t>
            </a:r>
            <a:endParaRPr lang="pt-BR" altLang="pt-BR" sz="2800" dirty="0"/>
          </a:p>
          <a:p>
            <a:pPr algn="just"/>
            <a:endParaRPr lang="pt-BR" altLang="pt-BR" sz="2800" dirty="0"/>
          </a:p>
          <a:p>
            <a:pPr algn="just"/>
            <a:r>
              <a:rPr lang="pt-BR" altLang="pt-BR" sz="2800" dirty="0" smtClean="0"/>
              <a:t>ATENÇÃO: o objeto é o único que atende as necessidades, porém podem existem vários fornecedores</a:t>
            </a:r>
            <a:endParaRPr lang="pt-BR" altLang="pt-BR" sz="2800" dirty="0"/>
          </a:p>
          <a:p>
            <a:pPr algn="just"/>
            <a:endParaRPr lang="pt-BR" altLang="pt-BR" sz="2800" dirty="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254757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7527" y="831273"/>
            <a:ext cx="10196946" cy="4524315"/>
          </a:xfrm>
          <a:prstGeom prst="rect">
            <a:avLst/>
          </a:prstGeom>
        </p:spPr>
        <p:txBody>
          <a:bodyPr wrap="square">
            <a:spAutoFit/>
          </a:bodyPr>
          <a:lstStyle/>
          <a:p>
            <a:pPr algn="just"/>
            <a:r>
              <a:rPr lang="pt-BR" sz="3600" dirty="0" smtClean="0">
                <a:solidFill>
                  <a:srgbClr val="000000"/>
                </a:solidFill>
                <a:latin typeface="Arial" panose="020B0604020202020204" pitchFamily="34" charset="0"/>
              </a:rPr>
              <a:t>ARTIGO 7º § </a:t>
            </a:r>
            <a:r>
              <a:rPr lang="pt-BR" sz="3600" dirty="0">
                <a:solidFill>
                  <a:srgbClr val="000000"/>
                </a:solidFill>
                <a:latin typeface="Arial" panose="020B0604020202020204" pitchFamily="34" charset="0"/>
              </a:rPr>
              <a:t>1º A autoridade referida no </a:t>
            </a:r>
            <a:r>
              <a:rPr lang="pt-BR" sz="3600" b="1" dirty="0">
                <a:solidFill>
                  <a:srgbClr val="000000"/>
                </a:solidFill>
                <a:latin typeface="Arial" panose="020B0604020202020204" pitchFamily="34" charset="0"/>
              </a:rPr>
              <a:t>caput</a:t>
            </a:r>
            <a:r>
              <a:rPr lang="pt-BR" sz="3600" dirty="0">
                <a:solidFill>
                  <a:srgbClr val="000000"/>
                </a:solidFill>
                <a:latin typeface="Arial" panose="020B0604020202020204" pitchFamily="34" charset="0"/>
              </a:rPr>
              <a:t> deste artigo deverá observar o princípio da segregação de funções, vedada a designação do mesmo agente público para atuação simultânea em funções mais suscetíveis a riscos, de modo a reduzir a possibilidade de ocultação de erros e de ocorrência de fraudes na respectiva contratação.</a:t>
            </a:r>
            <a:endParaRPr lang="pt-BR" sz="3600" dirty="0"/>
          </a:p>
        </p:txBody>
      </p:sp>
    </p:spTree>
    <p:extLst>
      <p:ext uri="{BB962C8B-B14F-4D97-AF65-F5344CB8AC3E}">
        <p14:creationId xmlns:p14="http://schemas.microsoft.com/office/powerpoint/2010/main" val="3450814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914400" y="734291"/>
            <a:ext cx="1011381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dirty="0" smtClean="0"/>
              <a:t>SETOR ARTISTICO</a:t>
            </a:r>
            <a:endParaRPr lang="pt-BR" altLang="pt-BR" sz="2400" dirty="0"/>
          </a:p>
          <a:p>
            <a:pPr algn="just"/>
            <a:endParaRPr lang="pt-BR" altLang="pt-BR" sz="2400" dirty="0"/>
          </a:p>
          <a:p>
            <a:pPr algn="just"/>
            <a:r>
              <a:rPr lang="pt-BR" altLang="pt-BR" sz="2400" dirty="0"/>
              <a:t>II – contratação de profissional do setor artístico, diretamente ou por meio </a:t>
            </a:r>
            <a:r>
              <a:rPr lang="pt-BR" altLang="pt-BR" sz="2400" dirty="0">
                <a:solidFill>
                  <a:srgbClr val="FF0000"/>
                </a:solidFill>
              </a:rPr>
              <a:t>de empresário exclusivo</a:t>
            </a:r>
            <a:r>
              <a:rPr lang="pt-BR" altLang="pt-BR" sz="2400" dirty="0"/>
              <a:t>, desde que consagrado pela crítica especializada ou pela opinião pública; </a:t>
            </a:r>
          </a:p>
          <a:p>
            <a:pPr algn="just"/>
            <a:r>
              <a:rPr lang="pt-BR" altLang="pt-BR" sz="2400" dirty="0"/>
              <a:t> </a:t>
            </a:r>
          </a:p>
          <a:p>
            <a:pPr algn="just"/>
            <a:r>
              <a:rPr lang="pt-BR" altLang="pt-BR" sz="2400" dirty="0"/>
              <a:t>§ 2º Para fins do disposto no inciso II do </a:t>
            </a:r>
            <a:r>
              <a:rPr lang="pt-BR" altLang="pt-BR" sz="2400" i="1" dirty="0"/>
              <a:t>caput </a:t>
            </a:r>
            <a:r>
              <a:rPr lang="pt-BR" altLang="pt-BR" sz="2400" dirty="0"/>
              <a:t>deste artigo, considera-se empresário exclusivo a pessoa física ou jurídica que possua contrato, declaração, carta ou outro documento que ateste a exclusividade permanente e contínua de representação, no País ou em Estado específico, do profissional do setor artístico</a:t>
            </a:r>
            <a:r>
              <a:rPr lang="pt-BR" altLang="pt-BR" sz="2400" dirty="0">
                <a:solidFill>
                  <a:srgbClr val="FF0000"/>
                </a:solidFill>
              </a:rPr>
              <a:t>, afastada a possibilidade de contratação direta por inexigibilidade por meio de empresário com representação restrita a evento ou local específico. </a:t>
            </a:r>
            <a:endParaRPr lang="pt-BR" altLang="pt-BR" sz="2400" dirty="0" smtClean="0">
              <a:solidFill>
                <a:srgbClr val="FF0000"/>
              </a:solidFill>
            </a:endParaRPr>
          </a:p>
        </p:txBody>
      </p:sp>
    </p:spTree>
    <p:extLst>
      <p:ext uri="{BB962C8B-B14F-4D97-AF65-F5344CB8AC3E}">
        <p14:creationId xmlns:p14="http://schemas.microsoft.com/office/powerpoint/2010/main" val="1619390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77637" y="651164"/>
            <a:ext cx="9989128" cy="5262979"/>
          </a:xfrm>
          <a:prstGeom prst="rect">
            <a:avLst/>
          </a:prstGeom>
        </p:spPr>
        <p:txBody>
          <a:bodyPr wrap="square">
            <a:spAutoFit/>
          </a:bodyPr>
          <a:lstStyle/>
          <a:p>
            <a:pPr algn="just"/>
            <a:r>
              <a:rPr lang="pt-BR" sz="2800" b="1" dirty="0" smtClean="0">
                <a:latin typeface="Arial" panose="020B0604020202020204" pitchFamily="34" charset="0"/>
                <a:cs typeface="Arial" panose="020B0604020202020204" pitchFamily="34" charset="0"/>
              </a:rPr>
              <a:t>PORTAL NACIONAL DE CONTRATAÇÕES PÚBLICAS</a:t>
            </a:r>
          </a:p>
          <a:p>
            <a:pPr algn="just"/>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2º A divulgação de que trata o </a:t>
            </a:r>
            <a:r>
              <a:rPr lang="pt-BR" sz="2800" b="1" dirty="0">
                <a:latin typeface="Arial" panose="020B0604020202020204" pitchFamily="34" charset="0"/>
                <a:cs typeface="Arial" panose="020B0604020202020204" pitchFamily="34" charset="0"/>
              </a:rPr>
              <a:t>caput</a:t>
            </a:r>
            <a:r>
              <a:rPr lang="pt-BR" sz="2800" dirty="0">
                <a:latin typeface="Arial" panose="020B0604020202020204" pitchFamily="34" charset="0"/>
                <a:cs typeface="Arial" panose="020B0604020202020204" pitchFamily="34" charset="0"/>
              </a:rPr>
              <a:t> deste artigo, quando referente à contratação de profissional do setor artístico por inexigibilidade, deverá </a:t>
            </a:r>
            <a:r>
              <a:rPr lang="pt-BR" sz="2800" dirty="0" smtClean="0">
                <a:latin typeface="Arial" panose="020B0604020202020204" pitchFamily="34" charset="0"/>
                <a:cs typeface="Arial" panose="020B0604020202020204" pitchFamily="34" charset="0"/>
              </a:rPr>
              <a:t>identificar</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os custos do cachê do artista, dos músicos ou da banda, quando </a:t>
            </a:r>
            <a:r>
              <a:rPr lang="pt-BR" sz="2800" dirty="0" smtClean="0">
                <a:latin typeface="Arial" panose="020B0604020202020204" pitchFamily="34" charset="0"/>
                <a:cs typeface="Arial" panose="020B0604020202020204" pitchFamily="34" charset="0"/>
              </a:rPr>
              <a:t>houver: </a:t>
            </a:r>
          </a:p>
          <a:p>
            <a:pPr algn="just"/>
            <a:r>
              <a:rPr lang="pt-BR" sz="2800" dirty="0" smtClean="0">
                <a:latin typeface="Arial" panose="020B0604020202020204" pitchFamily="34" charset="0"/>
                <a:cs typeface="Arial" panose="020B0604020202020204" pitchFamily="34" charset="0"/>
              </a:rPr>
              <a:t>► do </a:t>
            </a:r>
            <a:r>
              <a:rPr lang="pt-BR" sz="2800" dirty="0">
                <a:latin typeface="Arial" panose="020B0604020202020204" pitchFamily="34" charset="0"/>
                <a:cs typeface="Arial" panose="020B0604020202020204" pitchFamily="34" charset="0"/>
              </a:rPr>
              <a:t>transporte</a:t>
            </a:r>
            <a:r>
              <a:rPr lang="pt-BR" sz="2800" dirty="0" smtClean="0">
                <a:latin typeface="Arial" panose="020B0604020202020204" pitchFamily="34" charset="0"/>
                <a:cs typeface="Arial" panose="020B0604020202020204" pitchFamily="34" charset="0"/>
              </a:rPr>
              <a:t>,</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da hospedagem, </a:t>
            </a:r>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da </a:t>
            </a:r>
            <a:r>
              <a:rPr lang="pt-BR" sz="2800" dirty="0">
                <a:latin typeface="Arial" panose="020B0604020202020204" pitchFamily="34" charset="0"/>
                <a:cs typeface="Arial" panose="020B0604020202020204" pitchFamily="34" charset="0"/>
              </a:rPr>
              <a:t>infraestrutura</a:t>
            </a:r>
            <a:r>
              <a:rPr lang="pt-BR" sz="2800" dirty="0" smtClean="0">
                <a:latin typeface="Arial" panose="020B0604020202020204" pitchFamily="34" charset="0"/>
                <a:cs typeface="Arial" panose="020B0604020202020204" pitchFamily="34" charset="0"/>
              </a:rPr>
              <a:t>,</a:t>
            </a:r>
          </a:p>
          <a:p>
            <a:pPr algn="just"/>
            <a:r>
              <a:rPr lang="pt-BR" sz="2800" dirty="0">
                <a:latin typeface="Arial" panose="020B0604020202020204" pitchFamily="34" charset="0"/>
                <a:cs typeface="Arial" panose="020B0604020202020204" pitchFamily="34" charset="0"/>
              </a:rPr>
              <a:t>►</a:t>
            </a:r>
            <a:r>
              <a:rPr lang="pt-BR" sz="2800" dirty="0" smtClean="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da logística do evento e </a:t>
            </a:r>
            <a:endParaRPr lang="pt-BR" sz="2800" dirty="0" smtClean="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das </a:t>
            </a:r>
            <a:r>
              <a:rPr lang="pt-BR" sz="2800" dirty="0">
                <a:latin typeface="Arial" panose="020B0604020202020204" pitchFamily="34" charset="0"/>
                <a:cs typeface="Arial" panose="020B0604020202020204" pitchFamily="34" charset="0"/>
              </a:rPr>
              <a:t>demais despesas específicas.</a:t>
            </a:r>
            <a:endParaRPr lang="pt-BR" altLang="pt-BR" sz="2800" dirty="0">
              <a:solidFill>
                <a:srgbClr val="FF0000"/>
              </a:solidFill>
              <a:latin typeface="Arial" panose="020B0604020202020204" pitchFamily="34" charset="0"/>
              <a:cs typeface="Arial" panose="020B0604020202020204" pitchFamily="34" charset="0"/>
            </a:endParaRPr>
          </a:p>
        </p:txBody>
      </p:sp>
      <p:sp>
        <p:nvSpPr>
          <p:cNvPr id="3" name="Retângulo 2"/>
          <p:cNvSpPr/>
          <p:nvPr/>
        </p:nvSpPr>
        <p:spPr>
          <a:xfrm>
            <a:off x="7218218" y="4003964"/>
            <a:ext cx="2784763" cy="1200329"/>
          </a:xfrm>
          <a:prstGeom prst="rect">
            <a:avLst/>
          </a:prstGeom>
          <a:noFill/>
        </p:spPr>
        <p:txBody>
          <a:bodyPr wrap="square" lIns="91440" tIns="45720" rIns="91440" bIns="45720">
            <a:spAutoFit/>
          </a:bodyPr>
          <a:lstStyle/>
          <a:p>
            <a:pPr algn="ctr"/>
            <a:r>
              <a:rPr lang="pt-BR" sz="2400" dirty="0">
                <a:solidFill>
                  <a:srgbClr val="FF0000"/>
                </a:solidFill>
                <a:latin typeface="Arial Black" panose="020B0A04020102020204" pitchFamily="34" charset="0"/>
              </a:rPr>
              <a:t>No Acórdão nº 2.458/2021 – </a:t>
            </a:r>
            <a:r>
              <a:rPr lang="pt-BR" sz="2400" dirty="0" smtClean="0">
                <a:solidFill>
                  <a:srgbClr val="FF0000"/>
                </a:solidFill>
                <a:latin typeface="Arial Black" panose="020B0A04020102020204" pitchFamily="34" charset="0"/>
              </a:rPr>
              <a:t> do </a:t>
            </a:r>
            <a:r>
              <a:rPr lang="pt-BR" sz="2400" dirty="0">
                <a:solidFill>
                  <a:srgbClr val="FF0000"/>
                </a:solidFill>
                <a:latin typeface="Arial Black" panose="020B0A04020102020204" pitchFamily="34" charset="0"/>
              </a:rPr>
              <a:t>TCU </a:t>
            </a:r>
            <a:endParaRPr lang="pt-BR" sz="2400" b="1" cap="none" spc="0" dirty="0">
              <a:ln w="6600">
                <a:solidFill>
                  <a:schemeClr val="accent2"/>
                </a:solidFill>
                <a:prstDash val="solid"/>
              </a:ln>
              <a:solidFill>
                <a:srgbClr val="FF0000"/>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2434266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77637" y="651164"/>
            <a:ext cx="9989128" cy="5693866"/>
          </a:xfrm>
          <a:prstGeom prst="rect">
            <a:avLst/>
          </a:prstGeom>
        </p:spPr>
        <p:txBody>
          <a:bodyPr wrap="square">
            <a:spAutoFit/>
          </a:bodyPr>
          <a:lstStyle/>
          <a:p>
            <a:pPr algn="just"/>
            <a:r>
              <a:rPr lang="pt-BR" sz="2800" dirty="0" smtClean="0">
                <a:latin typeface="Arial" panose="020B0604020202020204" pitchFamily="34" charset="0"/>
                <a:cs typeface="Arial" panose="020B0604020202020204" pitchFamily="34" charset="0"/>
              </a:rPr>
              <a:t>NOTÓRIA ESPECIALIZAÇÃO</a:t>
            </a:r>
          </a:p>
          <a:p>
            <a:pPr algn="just"/>
            <a:r>
              <a:rPr lang="pt-BR" sz="2800" dirty="0" smtClean="0">
                <a:latin typeface="Arial" panose="020B0604020202020204" pitchFamily="34" charset="0"/>
                <a:cs typeface="Arial" panose="020B0604020202020204" pitchFamily="34" charset="0"/>
              </a:rPr>
              <a:t>► avaliação do conceito  da empresa física ou jurídica que o seu trabalho é essencial e adequado a plena satisfação do objeto</a:t>
            </a:r>
          </a:p>
          <a:p>
            <a:pPr algn="just"/>
            <a:endParaRPr lang="pt-BR" altLang="pt-BR" sz="2800" dirty="0" smtClean="0">
              <a:solidFill>
                <a:srgbClr val="FF0000"/>
              </a:solidFill>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C</a:t>
            </a:r>
            <a:r>
              <a:rPr lang="pt-BR" sz="2800" dirty="0" smtClean="0">
                <a:latin typeface="Arial" panose="020B0604020202020204" pitchFamily="34" charset="0"/>
                <a:cs typeface="Arial" panose="020B0604020202020204" pitchFamily="34" charset="0"/>
              </a:rPr>
              <a:t>omo </a:t>
            </a:r>
            <a:r>
              <a:rPr lang="pt-BR" sz="2800" dirty="0">
                <a:latin typeface="Arial" panose="020B0604020202020204" pitchFamily="34" charset="0"/>
                <a:cs typeface="Arial" panose="020B0604020202020204" pitchFamily="34" charset="0"/>
              </a:rPr>
              <a:t>comprovar?</a:t>
            </a:r>
          </a:p>
          <a:p>
            <a:pPr algn="just"/>
            <a:endParaRPr lang="pt-BR" altLang="pt-BR" sz="2800" dirty="0">
              <a:solidFill>
                <a:srgbClr val="FF0000"/>
              </a:solidFill>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através de: estudos, experiência, publicações, organização, aparelhamento e equipe técnica.</a:t>
            </a:r>
          </a:p>
          <a:p>
            <a:pPr algn="just"/>
            <a:r>
              <a:rPr lang="pt-BR" altLang="pt-BR" sz="2800" dirty="0" smtClean="0">
                <a:latin typeface="Arial" panose="020B0604020202020204" pitchFamily="34" charset="0"/>
                <a:cs typeface="Arial" panose="020B0604020202020204" pitchFamily="34" charset="0"/>
              </a:rPr>
              <a:t>► vedada a subcontratação </a:t>
            </a: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contratar por Dispensa de Licitação, profissionais para compor comissão de avaliação – artigo 75, XIII</a:t>
            </a:r>
            <a:endParaRPr lang="pt-BR" alt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805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08365" y="789709"/>
            <a:ext cx="10002980" cy="5262979"/>
          </a:xfrm>
          <a:prstGeom prst="rect">
            <a:avLst/>
          </a:prstGeom>
        </p:spPr>
        <p:txBody>
          <a:bodyPr wrap="square">
            <a:spAutoFit/>
          </a:bodyPr>
          <a:lstStyle/>
          <a:p>
            <a:pPr algn="just"/>
            <a:r>
              <a:rPr lang="pt-BR" altLang="pt-BR" sz="2800" b="1" dirty="0">
                <a:latin typeface="Arial" panose="020B0604020202020204" pitchFamily="34" charset="0"/>
                <a:cs typeface="Arial" panose="020B0604020202020204" pitchFamily="34" charset="0"/>
              </a:rPr>
              <a:t>Art. 79. </a:t>
            </a:r>
            <a:r>
              <a:rPr lang="pt-BR" altLang="pt-BR" sz="2800" dirty="0">
                <a:latin typeface="Arial" panose="020B0604020202020204" pitchFamily="34" charset="0"/>
                <a:cs typeface="Arial" panose="020B0604020202020204" pitchFamily="34" charset="0"/>
              </a:rPr>
              <a:t>O credenciamento poderá ser usado nas seguintes hipóteses de contratação: </a:t>
            </a:r>
          </a:p>
          <a:p>
            <a:pPr algn="just"/>
            <a:r>
              <a:rPr lang="pt-BR" altLang="pt-BR" sz="2800" dirty="0">
                <a:latin typeface="Arial" panose="020B0604020202020204" pitchFamily="34" charset="0"/>
                <a:cs typeface="Arial" panose="020B0604020202020204" pitchFamily="34" charset="0"/>
              </a:rPr>
              <a:t>I – paralela e não excludente: caso em que é viável e vantajosa para a Administração a realização de contratações simultâneas em condições padronizadas; </a:t>
            </a:r>
          </a:p>
          <a:p>
            <a:pPr algn="just"/>
            <a:r>
              <a:rPr lang="pt-BR" altLang="pt-BR" sz="2800" dirty="0">
                <a:latin typeface="Arial" panose="020B0604020202020204" pitchFamily="34" charset="0"/>
                <a:cs typeface="Arial" panose="020B0604020202020204" pitchFamily="34" charset="0"/>
              </a:rPr>
              <a:t>II – com seleção a critério de terceiros: caso em que a seleção do contratado está a cargo do beneficiário direto da prestação; </a:t>
            </a:r>
          </a:p>
          <a:p>
            <a:pPr algn="just"/>
            <a:r>
              <a:rPr lang="pt-BR" altLang="pt-BR" sz="2800" dirty="0">
                <a:latin typeface="Arial" panose="020B0604020202020204" pitchFamily="34" charset="0"/>
                <a:cs typeface="Arial" panose="020B0604020202020204" pitchFamily="34" charset="0"/>
              </a:rPr>
              <a:t>III – em mercados fluidos: caso em que a flutuação constante do valor da prestação e das condições de contratação inviabiliza a seleção de agente por meio de processo de licitação. </a:t>
            </a:r>
          </a:p>
        </p:txBody>
      </p:sp>
    </p:spTree>
    <p:extLst>
      <p:ext uri="{BB962C8B-B14F-4D97-AF65-F5344CB8AC3E}">
        <p14:creationId xmlns:p14="http://schemas.microsoft.com/office/powerpoint/2010/main" val="2129448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08365" y="789709"/>
            <a:ext cx="10002980" cy="4832092"/>
          </a:xfrm>
          <a:prstGeom prst="rect">
            <a:avLst/>
          </a:prstGeom>
        </p:spPr>
        <p:txBody>
          <a:bodyPr wrap="square">
            <a:spAutoFit/>
          </a:bodyPr>
          <a:lstStyle/>
          <a:p>
            <a:pPr algn="just"/>
            <a:r>
              <a:rPr lang="pt-BR" altLang="pt-BR" sz="2800" b="1" dirty="0">
                <a:latin typeface="Arial" panose="020B0604020202020204" pitchFamily="34" charset="0"/>
                <a:cs typeface="Arial" panose="020B0604020202020204" pitchFamily="34" charset="0"/>
              </a:rPr>
              <a:t> </a:t>
            </a:r>
            <a:r>
              <a:rPr lang="pt-BR" altLang="pt-BR" sz="2800" b="1" dirty="0" smtClean="0">
                <a:latin typeface="Arial" panose="020B0604020202020204" pitchFamily="34" charset="0"/>
                <a:cs typeface="Arial" panose="020B0604020202020204" pitchFamily="34" charset="0"/>
              </a:rPr>
              <a:t>CREDENCIAMENTO:</a:t>
            </a: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►EDITAL DE CHAMAMENTO</a:t>
            </a:r>
          </a:p>
          <a:p>
            <a:pPr algn="just"/>
            <a:endParaRPr lang="pt-BR" altLang="pt-BR" sz="2800" dirty="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DEFINIÇÃO DE CRITÉRIOS DE DISTRIBUIÇÃO DO OBJETO </a:t>
            </a:r>
          </a:p>
          <a:p>
            <a:pPr algn="just"/>
            <a:endParaRPr lang="pt-BR" altLang="pt-BR" sz="2800" dirty="0" smtClean="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NÃO PODERÁ SER FORNECIDO O OBJETO POR TERCEIROS SEM A AUTORIZAÇÃO DA ADMINISTRAÇÃO</a:t>
            </a:r>
            <a:endParaRPr lang="pt-BR" alt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97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31273" y="836613"/>
            <a:ext cx="1032163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IMÓVEIS – AQUISIÇÃO E LOCAÇÃO</a:t>
            </a:r>
            <a:endParaRPr lang="pt-BR" altLang="pt-BR" sz="2400" b="1" dirty="0"/>
          </a:p>
          <a:p>
            <a:pPr algn="just"/>
            <a:endParaRPr lang="pt-BR" altLang="pt-BR" sz="2400" dirty="0"/>
          </a:p>
          <a:p>
            <a:pPr algn="just"/>
            <a:r>
              <a:rPr lang="pt-BR" altLang="pt-BR" sz="2400" dirty="0"/>
              <a:t>I – avaliação prévia do bem, do seu estado de conservação e dos custos de adaptações, quando imprescindíveis às necessidades de utilização, e prazo de amortização dos investimentos; </a:t>
            </a:r>
          </a:p>
          <a:p>
            <a:pPr algn="just"/>
            <a:endParaRPr lang="pt-BR" altLang="pt-BR" sz="2400" dirty="0"/>
          </a:p>
          <a:p>
            <a:pPr algn="just"/>
            <a:r>
              <a:rPr lang="pt-BR" altLang="pt-BR" sz="2400" dirty="0"/>
              <a:t>II – certificação da inexistência de imóveis públicos vagos e disponíveis que atendam ao objeto; </a:t>
            </a:r>
          </a:p>
          <a:p>
            <a:pPr algn="just"/>
            <a:endParaRPr lang="pt-BR" altLang="pt-BR" sz="2400" dirty="0"/>
          </a:p>
          <a:p>
            <a:pPr algn="just"/>
            <a:r>
              <a:rPr lang="pt-BR" altLang="pt-BR" sz="2400" dirty="0"/>
              <a:t>III – justificativas que demonstrem a singularidade do imóvel a ser comprado ou locado pela Administração e evidenciem </a:t>
            </a:r>
            <a:r>
              <a:rPr lang="pt-BR" altLang="pt-BR" sz="2400" dirty="0" smtClean="0"/>
              <a:t>vantagem para ela.</a:t>
            </a:r>
            <a:endParaRPr lang="pt-BR" altLang="pt-BR" sz="2400" dirty="0"/>
          </a:p>
        </p:txBody>
      </p:sp>
    </p:spTree>
    <p:extLst>
      <p:ext uri="{BB962C8B-B14F-4D97-AF65-F5344CB8AC3E}">
        <p14:creationId xmlns:p14="http://schemas.microsoft.com/office/powerpoint/2010/main" val="2171670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31273" y="836613"/>
            <a:ext cx="1032163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DISPENSA DE LICITAÇÃO</a:t>
            </a:r>
            <a:endParaRPr lang="pt-BR" altLang="pt-BR" sz="2400" b="1" dirty="0"/>
          </a:p>
          <a:p>
            <a:pPr algn="just"/>
            <a:endParaRPr lang="pt-BR" altLang="pt-BR" sz="2400" dirty="0"/>
          </a:p>
          <a:p>
            <a:pPr algn="just"/>
            <a:r>
              <a:rPr lang="pt-BR" altLang="pt-BR" sz="2400" dirty="0" smtClean="0"/>
              <a:t>► </a:t>
            </a:r>
            <a:r>
              <a:rPr lang="pt-BR" altLang="pt-BR" dirty="0" smtClean="0"/>
              <a:t>MENOS</a:t>
            </a:r>
            <a:r>
              <a:rPr lang="pt-BR" altLang="pt-BR" sz="2400" dirty="0" smtClean="0"/>
              <a:t> 100 MIL – obras, serviços de engenharia e veículos automotores.</a:t>
            </a:r>
          </a:p>
          <a:p>
            <a:pPr algn="just"/>
            <a:endParaRPr lang="pt-BR" altLang="pt-BR" sz="2400" dirty="0"/>
          </a:p>
          <a:p>
            <a:pPr algn="just"/>
            <a:endParaRPr lang="pt-BR" altLang="pt-BR" sz="2400" dirty="0" smtClean="0"/>
          </a:p>
          <a:p>
            <a:pPr algn="just"/>
            <a:endParaRPr lang="pt-BR" altLang="pt-BR" sz="2400" dirty="0"/>
          </a:p>
          <a:p>
            <a:pPr algn="just"/>
            <a:endParaRPr lang="pt-BR" altLang="pt-BR" sz="2400" dirty="0" smtClean="0"/>
          </a:p>
          <a:p>
            <a:pPr algn="just"/>
            <a:r>
              <a:rPr lang="pt-BR" altLang="pt-BR" sz="2400" dirty="0" smtClean="0"/>
              <a:t>► MENOS 50 MIL – outros serviços e compras</a:t>
            </a:r>
          </a:p>
          <a:p>
            <a:pPr algn="just"/>
            <a:endParaRPr lang="pt-BR" altLang="pt-BR" sz="2400" dirty="0"/>
          </a:p>
          <a:p>
            <a:pPr algn="just"/>
            <a:endParaRPr lang="pt-BR" altLang="pt-BR" sz="2400" dirty="0" smtClean="0"/>
          </a:p>
          <a:p>
            <a:pPr algn="just"/>
            <a:endParaRPr lang="pt-BR" altLang="pt-BR" sz="2400" dirty="0"/>
          </a:p>
          <a:p>
            <a:pPr algn="just"/>
            <a:endParaRPr lang="pt-BR" altLang="pt-BR" sz="2400" dirty="0"/>
          </a:p>
        </p:txBody>
      </p:sp>
      <p:graphicFrame>
        <p:nvGraphicFramePr>
          <p:cNvPr id="3" name="Tabela 2"/>
          <p:cNvGraphicFramePr>
            <a:graphicFrameLocks noGrp="1"/>
          </p:cNvGraphicFramePr>
          <p:nvPr>
            <p:extLst>
              <p:ext uri="{D42A27DB-BD31-4B8C-83A1-F6EECF244321}">
                <p14:modId xmlns:p14="http://schemas.microsoft.com/office/powerpoint/2010/main" val="2731908786"/>
              </p:ext>
            </p:extLst>
          </p:nvPr>
        </p:nvGraphicFramePr>
        <p:xfrm>
          <a:off x="1759527" y="2396835"/>
          <a:ext cx="8067963" cy="1097280"/>
        </p:xfrm>
        <a:graphic>
          <a:graphicData uri="http://schemas.openxmlformats.org/drawingml/2006/table">
            <a:tbl>
              <a:tblPr firstRow="1" bandRow="1">
                <a:tableStyleId>{F5AB1C69-6EDB-4FF4-983F-18BD219EF322}</a:tableStyleId>
              </a:tblPr>
              <a:tblGrid>
                <a:gridCol w="2342460">
                  <a:extLst>
                    <a:ext uri="{9D8B030D-6E8A-4147-A177-3AD203B41FA5}">
                      <a16:colId xmlns:a16="http://schemas.microsoft.com/office/drawing/2014/main" val="1128597775"/>
                    </a:ext>
                  </a:extLst>
                </a:gridCol>
                <a:gridCol w="3036182">
                  <a:extLst>
                    <a:ext uri="{9D8B030D-6E8A-4147-A177-3AD203B41FA5}">
                      <a16:colId xmlns:a16="http://schemas.microsoft.com/office/drawing/2014/main" val="2188748309"/>
                    </a:ext>
                  </a:extLst>
                </a:gridCol>
                <a:gridCol w="2689321">
                  <a:extLst>
                    <a:ext uri="{9D8B030D-6E8A-4147-A177-3AD203B41FA5}">
                      <a16:colId xmlns:a16="http://schemas.microsoft.com/office/drawing/2014/main" val="1952655695"/>
                    </a:ext>
                  </a:extLst>
                </a:gridCol>
              </a:tblGrid>
              <a:tr h="278015">
                <a:tc>
                  <a:txBody>
                    <a:bodyPr/>
                    <a:lstStyle/>
                    <a:p>
                      <a:r>
                        <a:rPr lang="pt-BR" dirty="0" smtClean="0">
                          <a:latin typeface="Arial" panose="020B0604020202020204" pitchFamily="34" charset="0"/>
                          <a:cs typeface="Arial" panose="020B0604020202020204" pitchFamily="34" charset="0"/>
                        </a:rPr>
                        <a:t>LEI 8666/93</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LEI 14.133/2021</a:t>
                      </a:r>
                      <a:endParaRPr lang="pt-BR" dirty="0">
                        <a:latin typeface="Arial" panose="020B0604020202020204" pitchFamily="34" charset="0"/>
                        <a:cs typeface="Arial" panose="020B0604020202020204" pitchFamily="34" charset="0"/>
                      </a:endParaRPr>
                    </a:p>
                  </a:txBody>
                  <a:tcPr/>
                </a:tc>
                <a:tc>
                  <a:txBody>
                    <a:bodyPr/>
                    <a:lstStyle/>
                    <a:p>
                      <a:endParaRPr lang="pt-BR">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4207202"/>
                  </a:ext>
                </a:extLst>
              </a:tr>
              <a:tr h="278015">
                <a:tc>
                  <a:txBody>
                    <a:bodyPr/>
                    <a:lstStyle/>
                    <a:p>
                      <a:r>
                        <a:rPr lang="pt-BR" dirty="0" smtClean="0">
                          <a:latin typeface="Arial" panose="020B0604020202020204" pitchFamily="34" charset="0"/>
                          <a:cs typeface="Arial" panose="020B0604020202020204" pitchFamily="34" charset="0"/>
                        </a:rPr>
                        <a:t>R$ 33.000</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R$ 108.040,82</a:t>
                      </a:r>
                      <a:endParaRPr lang="pt-BR" dirty="0">
                        <a:latin typeface="Arial" panose="020B0604020202020204" pitchFamily="34" charset="0"/>
                        <a:cs typeface="Arial" panose="020B0604020202020204" pitchFamily="34" charset="0"/>
                      </a:endParaRPr>
                    </a:p>
                  </a:txBody>
                  <a:tcPr/>
                </a:tc>
                <a:tc>
                  <a:txBody>
                    <a:bodyPr/>
                    <a:lstStyle/>
                    <a:p>
                      <a:endParaRPr lang="pt-BR">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7558712"/>
                  </a:ext>
                </a:extLst>
              </a:tr>
              <a:tr h="278015">
                <a:tc>
                  <a:txBody>
                    <a:bodyPr/>
                    <a:lstStyle/>
                    <a:p>
                      <a:endParaRPr lang="pt-BR">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5841435"/>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934930858"/>
              </p:ext>
            </p:extLst>
          </p:nvPr>
        </p:nvGraphicFramePr>
        <p:xfrm>
          <a:off x="1759527" y="4158826"/>
          <a:ext cx="8067963" cy="731520"/>
        </p:xfrm>
        <a:graphic>
          <a:graphicData uri="http://schemas.openxmlformats.org/drawingml/2006/table">
            <a:tbl>
              <a:tblPr firstRow="1" bandRow="1">
                <a:tableStyleId>{7DF18680-E054-41AD-8BC1-D1AEF772440D}</a:tableStyleId>
              </a:tblPr>
              <a:tblGrid>
                <a:gridCol w="2689321">
                  <a:extLst>
                    <a:ext uri="{9D8B030D-6E8A-4147-A177-3AD203B41FA5}">
                      <a16:colId xmlns:a16="http://schemas.microsoft.com/office/drawing/2014/main" val="857955833"/>
                    </a:ext>
                  </a:extLst>
                </a:gridCol>
                <a:gridCol w="2689321">
                  <a:extLst>
                    <a:ext uri="{9D8B030D-6E8A-4147-A177-3AD203B41FA5}">
                      <a16:colId xmlns:a16="http://schemas.microsoft.com/office/drawing/2014/main" val="2949369098"/>
                    </a:ext>
                  </a:extLst>
                </a:gridCol>
                <a:gridCol w="2689321">
                  <a:extLst>
                    <a:ext uri="{9D8B030D-6E8A-4147-A177-3AD203B41FA5}">
                      <a16:colId xmlns:a16="http://schemas.microsoft.com/office/drawing/2014/main" val="1842406812"/>
                    </a:ext>
                  </a:extLst>
                </a:gridCol>
              </a:tblGrid>
              <a:tr h="0">
                <a:tc>
                  <a:txBody>
                    <a:bodyPr/>
                    <a:lstStyle/>
                    <a:p>
                      <a:r>
                        <a:rPr lang="pt-BR" dirty="0" smtClean="0">
                          <a:latin typeface="Arial" panose="020B0604020202020204" pitchFamily="34" charset="0"/>
                          <a:cs typeface="Arial" panose="020B0604020202020204" pitchFamily="34" charset="0"/>
                        </a:rPr>
                        <a:t>LEI 8666/93</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LEI 14.133/2021</a:t>
                      </a:r>
                      <a:endParaRPr lang="pt-BR"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8461077"/>
                  </a:ext>
                </a:extLst>
              </a:tr>
              <a:tr h="0">
                <a:tc>
                  <a:txBody>
                    <a:bodyPr/>
                    <a:lstStyle/>
                    <a:p>
                      <a:r>
                        <a:rPr lang="pt-BR" dirty="0" smtClean="0">
                          <a:latin typeface="Arial" panose="020B0604020202020204" pitchFamily="34" charset="0"/>
                          <a:cs typeface="Arial" panose="020B0604020202020204" pitchFamily="34" charset="0"/>
                        </a:rPr>
                        <a:t>R$ 17.600</a:t>
                      </a:r>
                      <a:endParaRPr lang="pt-BR" dirty="0">
                        <a:latin typeface="Arial" panose="020B0604020202020204" pitchFamily="34" charset="0"/>
                        <a:cs typeface="Arial" panose="020B0604020202020204" pitchFamily="34" charset="0"/>
                      </a:endParaRPr>
                    </a:p>
                  </a:txBody>
                  <a:tcPr/>
                </a:tc>
                <a:tc>
                  <a:txBody>
                    <a:bodyPr/>
                    <a:lstStyle/>
                    <a:p>
                      <a:r>
                        <a:rPr lang="pt-BR" dirty="0" smtClean="0">
                          <a:latin typeface="Arial" panose="020B0604020202020204" pitchFamily="34" charset="0"/>
                          <a:cs typeface="Arial" panose="020B0604020202020204" pitchFamily="34" charset="0"/>
                        </a:rPr>
                        <a:t>R$ 54.020,41</a:t>
                      </a:r>
                      <a:endParaRPr lang="pt-BR" dirty="0">
                        <a:latin typeface="Arial" panose="020B0604020202020204" pitchFamily="34" charset="0"/>
                        <a:cs typeface="Arial" panose="020B0604020202020204" pitchFamily="34" charset="0"/>
                      </a:endParaRPr>
                    </a:p>
                  </a:txBody>
                  <a:tcPr/>
                </a:tc>
                <a:tc>
                  <a:txBody>
                    <a:bodyPr/>
                    <a:lstStyle/>
                    <a:p>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4590784"/>
                  </a:ext>
                </a:extLst>
              </a:tr>
            </a:tbl>
          </a:graphicData>
        </a:graphic>
      </p:graphicFrame>
    </p:spTree>
    <p:extLst>
      <p:ext uri="{BB962C8B-B14F-4D97-AF65-F5344CB8AC3E}">
        <p14:creationId xmlns:p14="http://schemas.microsoft.com/office/powerpoint/2010/main" val="12299972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DISPENSA PELO VALOR</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smtClean="0">
                <a:latin typeface="Arial" panose="020B0604020202020204" pitchFamily="34" charset="0"/>
                <a:cs typeface="Arial" panose="020B0604020202020204" pitchFamily="34" charset="0"/>
              </a:rPr>
              <a:t> ►SOMATÓRIO DO EXERCÍCIO FINANCEIRO</a:t>
            </a:r>
          </a:p>
          <a:p>
            <a:pPr algn="just"/>
            <a:r>
              <a:rPr lang="pt-BR" dirty="0" smtClean="0">
                <a:latin typeface="Arial" panose="020B0604020202020204" pitchFamily="34" charset="0"/>
                <a:cs typeface="Arial" panose="020B0604020202020204" pitchFamily="34" charset="0"/>
              </a:rPr>
              <a:t>► SOMATÓRIO  DA DESPESA COM MESMA NATUREZA E RAMOS DE ATIVIDADE</a:t>
            </a:r>
          </a:p>
          <a:p>
            <a:r>
              <a:rPr lang="pt-BR" dirty="0" smtClean="0">
                <a:latin typeface="Arial" panose="020B0604020202020204" pitchFamily="34" charset="0"/>
                <a:cs typeface="Arial" panose="020B0604020202020204" pitchFamily="34" charset="0"/>
              </a:rPr>
              <a:t>► PRECEDIDAS DE AVISO DIVULGADO POR 3 DIAS</a:t>
            </a:r>
          </a:p>
          <a:p>
            <a:pPr algn="just"/>
            <a:r>
              <a:rPr lang="pt-BR" dirty="0" smtClean="0">
                <a:latin typeface="Arial" panose="020B0604020202020204" pitchFamily="34" charset="0"/>
                <a:cs typeface="Arial" panose="020B0604020202020204" pitchFamily="34" charset="0"/>
              </a:rPr>
              <a:t>► PAGAS ATRAVÉS DE CARTÃO DE PAGAMENTO, COM DIVULGAÇÃO NO PNCP</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769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LICITAÇÃO DESERTA</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pPr marL="0" indent="0">
              <a:buNone/>
            </a:pPr>
            <a:r>
              <a:rPr lang="pt-BR" sz="2800" dirty="0" smtClean="0">
                <a:latin typeface="Arial" panose="020B0604020202020204" pitchFamily="34" charset="0"/>
                <a:cs typeface="Arial" panose="020B0604020202020204" pitchFamily="34" charset="0"/>
              </a:rPr>
              <a:t>► sem propostas ou todas invalidadas</a:t>
            </a:r>
          </a:p>
          <a:p>
            <a:pPr marL="0" indent="0">
              <a:buNone/>
            </a:pPr>
            <a:r>
              <a:rPr lang="pt-BR" sz="2800" dirty="0" smtClean="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a:p>
            <a:pPr marL="0" indent="0">
              <a:buNone/>
            </a:pPr>
            <a:r>
              <a:rPr lang="pt-BR" sz="2800" dirty="0" smtClean="0">
                <a:latin typeface="Arial" panose="020B0604020202020204" pitchFamily="34" charset="0"/>
                <a:cs typeface="Arial" panose="020B0604020202020204" pitchFamily="34" charset="0"/>
              </a:rPr>
              <a:t>► propostas com sobre preço</a:t>
            </a:r>
          </a:p>
          <a:p>
            <a:pPr marL="0" indent="0">
              <a:buNone/>
            </a:pPr>
            <a:endParaRPr lang="pt-BR" sz="2800" dirty="0">
              <a:latin typeface="Arial" panose="020B0604020202020204" pitchFamily="34" charset="0"/>
              <a:cs typeface="Arial" panose="020B0604020202020204" pitchFamily="34" charset="0"/>
            </a:endParaRPr>
          </a:p>
          <a:p>
            <a:pPr marL="0" indent="0" algn="just">
              <a:buNone/>
            </a:pPr>
            <a:r>
              <a:rPr lang="pt-BR" sz="2800" dirty="0" smtClean="0">
                <a:latin typeface="Arial" panose="020B0604020202020204" pitchFamily="34" charset="0"/>
                <a:cs typeface="Arial" panose="020B0604020202020204" pitchFamily="34" charset="0"/>
              </a:rPr>
              <a:t>► manutenção de todas as condições do certame realizado a menos de 1 ano</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7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PRODUTOS PERECÍVEIS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marL="0" indent="0">
              <a:buNone/>
            </a:pPr>
            <a:r>
              <a:rPr lang="pt-BR" dirty="0" smtClean="0">
                <a:latin typeface="Arial" panose="020B0604020202020204" pitchFamily="34" charset="0"/>
                <a:cs typeface="Arial" panose="020B0604020202020204" pitchFamily="34" charset="0"/>
              </a:rPr>
              <a:t>► HORTIFRUTIGRANJEIROS, PÃES e OUTROS</a:t>
            </a:r>
            <a:endParaRPr lang="pt-BR" dirty="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 PREÇO DO DIA</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618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7778" y="303259"/>
            <a:ext cx="9601196" cy="1303867"/>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295400" y="1810545"/>
            <a:ext cx="4718304" cy="409766"/>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1295400" y="2423730"/>
            <a:ext cx="4718304" cy="3452137"/>
          </a:xfrm>
        </p:spPr>
        <p:txBody>
          <a:bodyPr/>
          <a:lstStyle/>
          <a:p>
            <a:r>
              <a:rPr lang="pt-BR" dirty="0" smtClean="0">
                <a:latin typeface="Arial" panose="020B0604020202020204" pitchFamily="34" charset="0"/>
                <a:cs typeface="Arial" panose="020B0604020202020204" pitchFamily="34" charset="0"/>
              </a:rPr>
              <a:t>SERVIÇOS CONTÍNUOS</a:t>
            </a:r>
            <a:endParaRPr 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180670" y="1810545"/>
            <a:ext cx="4718304" cy="409766"/>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6180670" y="2423730"/>
            <a:ext cx="4718304" cy="3452137"/>
          </a:xfrm>
        </p:spPr>
        <p:txBody>
          <a:bodyPr/>
          <a:lstStyle/>
          <a:p>
            <a:pPr algn="just"/>
            <a:r>
              <a:rPr lang="pt-BR" altLang="pt-BR" dirty="0">
                <a:solidFill>
                  <a:srgbClr val="FF0000"/>
                </a:solidFill>
                <a:latin typeface="Arial" panose="020B0604020202020204" pitchFamily="34" charset="0"/>
                <a:cs typeface="Arial" panose="020B0604020202020204" pitchFamily="34" charset="0"/>
              </a:rPr>
              <a:t>serviços e fornecimentos contínuos</a:t>
            </a:r>
            <a:r>
              <a:rPr lang="pt-BR" altLang="pt-BR" dirty="0">
                <a:latin typeface="Arial" panose="020B0604020202020204" pitchFamily="34" charset="0"/>
                <a:cs typeface="Arial" panose="020B0604020202020204" pitchFamily="34" charset="0"/>
              </a:rPr>
              <a:t>: serviços contratados e compras realizadas pela Administração Pública para a manutenção da atividade administrativa, decorrentes de necessidades permanentes ou prolongadas; </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224935"/>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RESÍDUOS RECICLÁVEIS</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marL="0" indent="0">
              <a:buNone/>
            </a:pPr>
            <a:r>
              <a:rPr lang="pt-BR" dirty="0" smtClean="0">
                <a:latin typeface="Arial" panose="020B0604020202020204" pitchFamily="34" charset="0"/>
                <a:cs typeface="Arial" panose="020B0604020202020204" pitchFamily="34" charset="0"/>
              </a:rPr>
              <a:t> CONTRATADA:</a:t>
            </a:r>
          </a:p>
          <a:p>
            <a:pPr marL="0" indent="0" algn="just">
              <a:buNone/>
            </a:pPr>
            <a:r>
              <a:rPr lang="pt-BR" dirty="0" smtClean="0">
                <a:latin typeface="Arial" panose="020B0604020202020204" pitchFamily="34" charset="0"/>
                <a:cs typeface="Arial" panose="020B0604020202020204" pitchFamily="34" charset="0"/>
              </a:rPr>
              <a:t>► associações ou cooperativas formadas exclusivamente por pessoas físicas de baixa renda, reconhecidos pelo Poder Público como catadores de matérias recicláveis.</a:t>
            </a:r>
          </a:p>
          <a:p>
            <a:pPr marL="0" indent="0">
              <a:buNone/>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481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dirty="0" smtClean="0">
                <a:latin typeface="Arial" panose="020B0604020202020204" pitchFamily="34" charset="0"/>
                <a:cs typeface="Arial" panose="020B0604020202020204" pitchFamily="34" charset="0"/>
              </a:rPr>
              <a:t>MEDICAMENTOS</a:t>
            </a:r>
            <a:endParaRPr lang="pt-BR" sz="54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marL="0" indent="0">
              <a:buNone/>
            </a:pPr>
            <a:r>
              <a:rPr lang="pt-BR" dirty="0" smtClean="0">
                <a:latin typeface="Arial" panose="020B0604020202020204" pitchFamily="34" charset="0"/>
                <a:cs typeface="Arial" panose="020B0604020202020204" pitchFamily="34" charset="0"/>
              </a:rPr>
              <a:t> </a:t>
            </a:r>
          </a:p>
          <a:p>
            <a:pPr marL="0" indent="0" algn="just">
              <a:buNone/>
            </a:pPr>
            <a:r>
              <a:rPr lang="pt-BR" sz="4400" dirty="0" smtClean="0">
                <a:latin typeface="Arial" panose="020B0604020202020204" pitchFamily="34" charset="0"/>
                <a:cs typeface="Arial" panose="020B0604020202020204" pitchFamily="34" charset="0"/>
              </a:rPr>
              <a:t>TRATAMENTO DE DOENÇAS RARAS DEFINIDAS PELO MS</a:t>
            </a:r>
            <a:endParaRPr lang="pt-B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303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dirty="0" smtClean="0"/>
              <a:t>EMERGENCIA OU CALAMIDADE PÚBLICA</a:t>
            </a:r>
          </a:p>
          <a:p>
            <a:pPr algn="just"/>
            <a:endParaRPr lang="pt-BR" altLang="pt-BR" sz="2800" dirty="0" smtClean="0"/>
          </a:p>
          <a:p>
            <a:pPr algn="just"/>
            <a:r>
              <a:rPr lang="pt-BR" altLang="pt-BR" sz="2800" dirty="0" smtClean="0"/>
              <a:t>VIII </a:t>
            </a:r>
            <a:r>
              <a:rPr lang="pt-BR" altLang="pt-BR" sz="2800" dirty="0"/>
              <a:t>– nos casos de emergência ou de calamidade pública,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prazo </a:t>
            </a:r>
            <a:r>
              <a:rPr lang="pt-BR" altLang="pt-BR" sz="2800" dirty="0">
                <a:solidFill>
                  <a:srgbClr val="FF0000"/>
                </a:solidFill>
              </a:rPr>
              <a:t>máximo de 1 (um) ano</a:t>
            </a:r>
            <a:r>
              <a:rPr lang="pt-BR" altLang="pt-BR" sz="2800" dirty="0"/>
              <a:t>, contado da data de ocorrência da emergência ou da calamidade, </a:t>
            </a:r>
            <a:r>
              <a:rPr lang="pt-BR" altLang="pt-BR" sz="2800" dirty="0">
                <a:solidFill>
                  <a:srgbClr val="FF0000"/>
                </a:solidFill>
              </a:rPr>
              <a:t>vedadas a prorrogação dos respectivos contratos e a recontratação de empresa já contratada com base no disposto neste inciso; </a:t>
            </a:r>
          </a:p>
        </p:txBody>
      </p:sp>
    </p:spTree>
    <p:extLst>
      <p:ext uri="{BB962C8B-B14F-4D97-AF65-F5344CB8AC3E}">
        <p14:creationId xmlns:p14="http://schemas.microsoft.com/office/powerpoint/2010/main" val="745096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smtClean="0"/>
              <a:t>EMERGENCIA OU CALAMIDADE PÚBLICA</a:t>
            </a:r>
          </a:p>
          <a:p>
            <a:pPr algn="just"/>
            <a:endParaRPr lang="pt-BR" altLang="pt-BR" sz="2800" dirty="0"/>
          </a:p>
          <a:p>
            <a:pPr algn="just"/>
            <a:r>
              <a:rPr lang="pt-BR" altLang="pt-BR" sz="2800" dirty="0" smtClean="0"/>
              <a:t>► manter a continuidade do serviço público</a:t>
            </a:r>
          </a:p>
          <a:p>
            <a:pPr algn="just"/>
            <a:endParaRPr lang="pt-BR" altLang="pt-BR" sz="2800" dirty="0"/>
          </a:p>
          <a:p>
            <a:pPr algn="just"/>
            <a:r>
              <a:rPr lang="pt-BR" altLang="pt-BR" sz="2800" dirty="0" smtClean="0"/>
              <a:t>► valores de mercado</a:t>
            </a:r>
          </a:p>
          <a:p>
            <a:pPr algn="just"/>
            <a:endParaRPr lang="pt-BR" altLang="pt-BR" sz="2800" dirty="0"/>
          </a:p>
          <a:p>
            <a:pPr algn="just"/>
            <a:r>
              <a:rPr lang="pt-BR" altLang="pt-BR" sz="2800" dirty="0" smtClean="0"/>
              <a:t>► comprovação da adoção de medidas para conclusão da licitação</a:t>
            </a:r>
          </a:p>
          <a:p>
            <a:pPr algn="just"/>
            <a:endParaRPr lang="pt-BR" altLang="pt-BR" sz="2800" dirty="0"/>
          </a:p>
          <a:p>
            <a:pPr algn="just"/>
            <a:r>
              <a:rPr lang="pt-BR" altLang="pt-BR" sz="2800" dirty="0" smtClean="0"/>
              <a:t>► apuração de quem deu causa a situação emergencial </a:t>
            </a:r>
          </a:p>
          <a:p>
            <a:pPr algn="just"/>
            <a:endParaRPr lang="pt-BR" altLang="pt-BR" sz="2800" dirty="0" smtClean="0"/>
          </a:p>
        </p:txBody>
      </p:sp>
    </p:spTree>
    <p:extLst>
      <p:ext uri="{BB962C8B-B14F-4D97-AF65-F5344CB8AC3E}">
        <p14:creationId xmlns:p14="http://schemas.microsoft.com/office/powerpoint/2010/main" val="3003439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33054" y="1399309"/>
            <a:ext cx="9795163" cy="3970318"/>
          </a:xfrm>
          <a:prstGeom prst="rect">
            <a:avLst/>
          </a:prstGeom>
        </p:spPr>
        <p:txBody>
          <a:bodyPr wrap="square">
            <a:spAutoFit/>
          </a:bodyPr>
          <a:lstStyle/>
          <a:p>
            <a:pPr algn="just"/>
            <a:r>
              <a:rPr lang="pt-BR" sz="3600" dirty="0">
                <a:solidFill>
                  <a:srgbClr val="000000"/>
                </a:solidFill>
                <a:latin typeface="Arial" panose="020B0604020202020204" pitchFamily="34" charset="0"/>
              </a:rPr>
              <a:t>IX - para a aquisição, por pessoa jurídica de direito público interno, de bens produzidos ou serviços prestados por órgão ou entidade que integrem a Administração Pública e que tenham sido criados para esse fim específico, desde que o preço contratado seja compatível com o praticado no mercado;</a:t>
            </a:r>
            <a:endParaRPr lang="pt-BR" sz="3600" dirty="0"/>
          </a:p>
        </p:txBody>
      </p:sp>
    </p:spTree>
    <p:extLst>
      <p:ext uri="{BB962C8B-B14F-4D97-AF65-F5344CB8AC3E}">
        <p14:creationId xmlns:p14="http://schemas.microsoft.com/office/powerpoint/2010/main" val="3533208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smtClean="0"/>
              <a:t>AQUISIÇÕES DA PRÓPRIA ADMINISTRAÇÃO PÚBLICA</a:t>
            </a:r>
          </a:p>
          <a:p>
            <a:pPr algn="just"/>
            <a:endParaRPr lang="pt-BR" altLang="pt-BR" sz="2800" dirty="0" smtClean="0"/>
          </a:p>
          <a:p>
            <a:pPr algn="just"/>
            <a:r>
              <a:rPr lang="pt-BR" altLang="pt-BR" sz="2800" dirty="0" smtClean="0"/>
              <a:t>► bens e serviços produzidos pela administração pública</a:t>
            </a:r>
          </a:p>
          <a:p>
            <a:pPr algn="just"/>
            <a:endParaRPr lang="pt-BR" altLang="pt-BR" sz="2800" dirty="0"/>
          </a:p>
          <a:p>
            <a:pPr algn="just"/>
            <a:r>
              <a:rPr lang="pt-BR" altLang="pt-BR" sz="2800" dirty="0" smtClean="0"/>
              <a:t>► criado para a finalidade pretendida</a:t>
            </a:r>
          </a:p>
          <a:p>
            <a:pPr algn="just"/>
            <a:endParaRPr lang="pt-BR" altLang="pt-BR" sz="2800" dirty="0"/>
          </a:p>
          <a:p>
            <a:pPr algn="just"/>
            <a:r>
              <a:rPr lang="pt-BR" altLang="pt-BR" sz="2800" dirty="0" smtClean="0"/>
              <a:t>► preço de mercado</a:t>
            </a:r>
          </a:p>
        </p:txBody>
      </p:sp>
    </p:spTree>
    <p:extLst>
      <p:ext uri="{BB962C8B-B14F-4D97-AF65-F5344CB8AC3E}">
        <p14:creationId xmlns:p14="http://schemas.microsoft.com/office/powerpoint/2010/main" val="212974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CONTRATOS DE PROGRAMA</a:t>
            </a:r>
          </a:p>
          <a:p>
            <a:pPr algn="just"/>
            <a:endParaRPr lang="pt-BR" altLang="pt-BR" sz="2800" dirty="0" smtClean="0"/>
          </a:p>
          <a:p>
            <a:pPr algn="just"/>
            <a:r>
              <a:rPr lang="pt-BR" altLang="pt-BR" sz="2800" dirty="0" smtClean="0"/>
              <a:t>► CONSÓRCIOS PÚBLICOS</a:t>
            </a:r>
          </a:p>
          <a:p>
            <a:pPr algn="just"/>
            <a:endParaRPr lang="pt-BR" altLang="pt-BR" sz="2800" dirty="0"/>
          </a:p>
        </p:txBody>
      </p:sp>
    </p:spTree>
    <p:extLst>
      <p:ext uri="{BB962C8B-B14F-4D97-AF65-F5344CB8AC3E}">
        <p14:creationId xmlns:p14="http://schemas.microsoft.com/office/powerpoint/2010/main" val="1332696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65017" y="609600"/>
            <a:ext cx="1077883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INSTITUIÇÃO BRASILEIRA</a:t>
            </a:r>
          </a:p>
          <a:p>
            <a:pPr algn="just"/>
            <a:endParaRPr lang="pt-BR" altLang="pt-BR" sz="2800" b="1" dirty="0" smtClean="0"/>
          </a:p>
          <a:p>
            <a:pPr algn="just"/>
            <a:r>
              <a:rPr lang="pt-BR" altLang="pt-BR" sz="2800" dirty="0" smtClean="0"/>
              <a:t>► ENSINO, PESQUISA, EXTENSÃO, DESENVOLVIMENTO INSTITUCIONAL, CIENTÍFICO E TECNOLÓGICO</a:t>
            </a:r>
          </a:p>
          <a:p>
            <a:pPr algn="just"/>
            <a:endParaRPr lang="pt-BR" altLang="pt-BR" sz="2800" dirty="0"/>
          </a:p>
          <a:p>
            <a:pPr algn="just"/>
            <a:r>
              <a:rPr lang="pt-BR" altLang="pt-BR" sz="2800" dirty="0" smtClean="0"/>
              <a:t>► REPUTAÇÃO ÉTICA E PROFISSIONAL</a:t>
            </a:r>
          </a:p>
          <a:p>
            <a:pPr algn="just"/>
            <a:endParaRPr lang="pt-BR" altLang="pt-BR" sz="2800" dirty="0"/>
          </a:p>
          <a:p>
            <a:pPr algn="just"/>
            <a:r>
              <a:rPr lang="pt-BR" altLang="pt-BR" sz="2800" dirty="0" smtClean="0"/>
              <a:t>► SEM FINS LUCRATIVOS</a:t>
            </a:r>
            <a:endParaRPr lang="pt-BR" altLang="pt-BR" sz="2800" dirty="0"/>
          </a:p>
        </p:txBody>
      </p:sp>
    </p:spTree>
    <p:extLst>
      <p:ext uri="{BB962C8B-B14F-4D97-AF65-F5344CB8AC3E}">
        <p14:creationId xmlns:p14="http://schemas.microsoft.com/office/powerpoint/2010/main" val="1070320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68036" y="260350"/>
            <a:ext cx="108505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dirty="0">
                <a:solidFill>
                  <a:srgbClr val="FF0000"/>
                </a:solidFill>
              </a:rPr>
              <a:t>ARTIGO 90</a:t>
            </a:r>
          </a:p>
          <a:p>
            <a:pPr algn="just"/>
            <a:r>
              <a:rPr lang="pt-BR" altLang="pt-BR" sz="2400" dirty="0"/>
              <a:t>§ 2º Será facultado à Administração, quando o convocado não assinar o termo de contrato ou não aceitar ou retirar o instrumento equivalente no prazo e nas condições estabelecidos, convocar os licitantes remanescentes, na ordem de classificação, para a celebração do contrato nas condições propostas pelo licitante vencedor</a:t>
            </a:r>
            <a:r>
              <a:rPr lang="pt-BR" altLang="pt-BR" dirty="0"/>
              <a:t>. </a:t>
            </a:r>
          </a:p>
        </p:txBody>
      </p:sp>
      <p:sp>
        <p:nvSpPr>
          <p:cNvPr id="3" name="Retângulo 2"/>
          <p:cNvSpPr>
            <a:spLocks noChangeArrowheads="1"/>
          </p:cNvSpPr>
          <p:nvPr/>
        </p:nvSpPr>
        <p:spPr bwMode="auto">
          <a:xfrm>
            <a:off x="573476" y="2938463"/>
            <a:ext cx="1103663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a:t>§ 4º Na hipótese de nenhum dos licitantes aceitar a contratação nos termos do § 2º, a Administração, observado o valor estimado e sua eventual atualização nos termos do edital, poderá: </a:t>
            </a:r>
          </a:p>
          <a:p>
            <a:pPr algn="just"/>
            <a:r>
              <a:rPr lang="pt-BR" altLang="pt-BR" sz="2400"/>
              <a:t>I – convocar os licitantes remanescentes para negociação, na ordem de classificação, visando à obtenção de preço melhor, mesmo que acima do preço do adjudicatário; </a:t>
            </a:r>
          </a:p>
          <a:p>
            <a:pPr algn="just"/>
            <a:r>
              <a:rPr lang="pt-BR" altLang="pt-BR" sz="2400"/>
              <a:t>II – adjudicar e celebrar o contrato nas condições ofertadas pelos licitantes remanescentes, atendida a ordem classificatória, restando frustrada a negociação de melhor condição, </a:t>
            </a:r>
          </a:p>
        </p:txBody>
      </p:sp>
    </p:spTree>
    <p:extLst>
      <p:ext uri="{BB962C8B-B14F-4D97-AF65-F5344CB8AC3E}">
        <p14:creationId xmlns:p14="http://schemas.microsoft.com/office/powerpoint/2010/main" val="20314466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09601" y="221673"/>
            <a:ext cx="10834254" cy="796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REGISTRO DE PREÇOS</a:t>
            </a:r>
          </a:p>
          <a:p>
            <a:pPr algn="just"/>
            <a:endParaRPr lang="pt-BR" altLang="pt-BR" sz="2800" dirty="0" smtClean="0"/>
          </a:p>
          <a:p>
            <a:pPr algn="just"/>
            <a:r>
              <a:rPr lang="pt-BR" altLang="pt-BR" sz="2800" dirty="0" smtClean="0"/>
              <a:t>LICITAÇÃO – pregão ou concorrência; menor preço ou maior desconto</a:t>
            </a:r>
          </a:p>
          <a:p>
            <a:pPr algn="just"/>
            <a:endParaRPr lang="pt-BR" altLang="pt-BR" sz="2800" dirty="0" smtClean="0"/>
          </a:p>
          <a:p>
            <a:pPr algn="just"/>
            <a:r>
              <a:rPr lang="pt-BR" altLang="pt-BR" sz="2800" dirty="0" smtClean="0"/>
              <a:t>OBJETO – quantidade máxima de cada item, ou lote (justificar)</a:t>
            </a:r>
          </a:p>
          <a:p>
            <a:pPr algn="just"/>
            <a:r>
              <a:rPr lang="pt-BR" altLang="pt-BR" sz="2800" dirty="0"/>
              <a:t> </a:t>
            </a:r>
            <a:r>
              <a:rPr lang="pt-BR" altLang="pt-BR" sz="2800" dirty="0" smtClean="0"/>
              <a:t>               - exceção para 1ª. Licitação e alimentos perecíveis</a:t>
            </a:r>
          </a:p>
          <a:p>
            <a:pPr algn="just"/>
            <a:endParaRPr lang="pt-BR" altLang="pt-BR" sz="2800" dirty="0" smtClean="0"/>
          </a:p>
          <a:p>
            <a:pPr algn="just"/>
            <a:r>
              <a:rPr lang="pt-BR" altLang="pt-BR" sz="2800" dirty="0" smtClean="0"/>
              <a:t>PREÇOS – podem ser diferentes</a:t>
            </a:r>
          </a:p>
          <a:p>
            <a:pPr algn="just"/>
            <a:endParaRPr lang="pt-BR" altLang="pt-BR" sz="2800" dirty="0" smtClean="0"/>
          </a:p>
          <a:p>
            <a:pPr algn="just"/>
            <a:r>
              <a:rPr lang="pt-BR" altLang="pt-BR" sz="2800" dirty="0" smtClean="0"/>
              <a:t>PARTICIPAÇÃO – vedação em mais de uma ata de RP</a:t>
            </a:r>
          </a:p>
          <a:p>
            <a:pPr algn="just"/>
            <a:endParaRPr lang="pt-BR" altLang="pt-BR" sz="2800" dirty="0" smtClean="0"/>
          </a:p>
          <a:p>
            <a:pPr algn="just"/>
            <a:r>
              <a:rPr lang="pt-BR" altLang="pt-BR" sz="2800" dirty="0" smtClean="0"/>
              <a:t>PREÇOS REGISTRADOS – compromisso de fornecimento mas não obriga a contratação</a:t>
            </a:r>
          </a:p>
          <a:p>
            <a:pPr algn="just"/>
            <a:endParaRPr lang="pt-BR" altLang="pt-BR" sz="2800" dirty="0" smtClean="0"/>
          </a:p>
          <a:p>
            <a:pPr algn="just"/>
            <a:endParaRPr lang="pt-BR" altLang="pt-BR" sz="2800" dirty="0" smtClean="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245329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7778" y="303259"/>
            <a:ext cx="9601196" cy="1303867"/>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468582" y="1316183"/>
            <a:ext cx="4545121" cy="540082"/>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1297778" y="1856266"/>
            <a:ext cx="4715926" cy="4019602"/>
          </a:xfrm>
        </p:spPr>
        <p:txBody>
          <a:bodyPr/>
          <a:lstStyle/>
          <a:p>
            <a:pPr algn="just"/>
            <a:r>
              <a:rPr lang="pt-BR" altLang="pt-BR" b="1" dirty="0" smtClean="0">
                <a:latin typeface="Arial" panose="020B0604020202020204" pitchFamily="34" charset="0"/>
                <a:cs typeface="Arial" panose="020B0604020202020204" pitchFamily="34" charset="0"/>
              </a:rPr>
              <a:t>ARTIGO 22 Concorrência</a:t>
            </a:r>
            <a:r>
              <a:rPr lang="pt-BR" altLang="pt-BR" dirty="0" smtClean="0">
                <a:latin typeface="Arial" panose="020B0604020202020204" pitchFamily="34" charset="0"/>
                <a:cs typeface="Arial" panose="020B0604020202020204" pitchFamily="34" charset="0"/>
              </a:rPr>
              <a:t> </a:t>
            </a:r>
            <a:r>
              <a:rPr lang="pt-BR" altLang="pt-BR" dirty="0">
                <a:latin typeface="Arial" panose="020B0604020202020204" pitchFamily="34" charset="0"/>
                <a:cs typeface="Arial" panose="020B0604020202020204" pitchFamily="34" charset="0"/>
              </a:rPr>
              <a:t>é a modalidade de licitação entre quaisquer interessados que, na fase inicial de habilitação preliminar, comprovem possuir os requisitos mínimos de qualificação exigidos no edital para execução de seu objeto.</a:t>
            </a:r>
          </a:p>
        </p:txBody>
      </p:sp>
      <p:sp>
        <p:nvSpPr>
          <p:cNvPr id="5" name="Espaço Reservado para Texto 4"/>
          <p:cNvSpPr>
            <a:spLocks noGrp="1"/>
          </p:cNvSpPr>
          <p:nvPr>
            <p:ph type="body" sz="quarter" idx="3"/>
          </p:nvPr>
        </p:nvSpPr>
        <p:spPr>
          <a:xfrm>
            <a:off x="6317672" y="1316182"/>
            <a:ext cx="4581301" cy="494363"/>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6013703" y="1810546"/>
            <a:ext cx="4885271" cy="4065322"/>
          </a:xfrm>
        </p:spPr>
        <p:txBody>
          <a:bodyPr>
            <a:noAutofit/>
          </a:bodyPr>
          <a:lstStyle/>
          <a:p>
            <a:pPr algn="just"/>
            <a:r>
              <a:rPr lang="pt-BR" altLang="pt-BR" sz="2000" b="1" dirty="0">
                <a:latin typeface="Arial" panose="020B0604020202020204" pitchFamily="34" charset="0"/>
                <a:cs typeface="Arial" panose="020B0604020202020204" pitchFamily="34" charset="0"/>
              </a:rPr>
              <a:t>ARTIGO </a:t>
            </a:r>
            <a:r>
              <a:rPr lang="pt-BR" altLang="pt-BR" sz="2000" b="1" dirty="0" smtClean="0">
                <a:latin typeface="Arial" panose="020B0604020202020204" pitchFamily="34" charset="0"/>
                <a:cs typeface="Arial" panose="020B0604020202020204" pitchFamily="34" charset="0"/>
              </a:rPr>
              <a:t>6º </a:t>
            </a:r>
            <a:r>
              <a:rPr lang="pt-BR" altLang="pt-BR" sz="2000" b="1"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XXXVIII</a:t>
            </a:r>
            <a:r>
              <a:rPr lang="pt-BR" altLang="pt-BR" sz="2000" b="1" dirty="0" smtClean="0">
                <a:latin typeface="Arial" panose="020B0604020202020204" pitchFamily="34" charset="0"/>
                <a:cs typeface="Arial" panose="020B0604020202020204" pitchFamily="34" charset="0"/>
              </a:rPr>
              <a:t>  CONCORRÊNCIA:</a:t>
            </a:r>
            <a:r>
              <a:rPr lang="pt-BR" altLang="pt-BR" sz="2000" dirty="0" smtClean="0">
                <a:latin typeface="Arial" panose="020B0604020202020204" pitchFamily="34" charset="0"/>
                <a:cs typeface="Arial" panose="020B0604020202020204" pitchFamily="34" charset="0"/>
              </a:rPr>
              <a:t> </a:t>
            </a:r>
            <a:r>
              <a:rPr lang="pt-BR" altLang="pt-BR" sz="2000" dirty="0">
                <a:latin typeface="Arial" panose="020B0604020202020204" pitchFamily="34" charset="0"/>
                <a:cs typeface="Arial" panose="020B0604020202020204" pitchFamily="34" charset="0"/>
              </a:rPr>
              <a:t>modalidade de licitação para contratação de bens e serviços especiais e de obras e serviços comuns e especiais de engenharia, cujo critério de julgamento poderá ser: </a:t>
            </a:r>
          </a:p>
          <a:p>
            <a:pPr algn="just"/>
            <a:r>
              <a:rPr lang="pt-BR" altLang="pt-BR" sz="2000" dirty="0">
                <a:latin typeface="Arial" panose="020B0604020202020204" pitchFamily="34" charset="0"/>
                <a:cs typeface="Arial" panose="020B0604020202020204" pitchFamily="34" charset="0"/>
              </a:rPr>
              <a:t>a) menor preço; </a:t>
            </a:r>
          </a:p>
          <a:p>
            <a:pPr algn="just"/>
            <a:r>
              <a:rPr lang="pt-BR" altLang="pt-BR" sz="2000" dirty="0">
                <a:latin typeface="Arial" panose="020B0604020202020204" pitchFamily="34" charset="0"/>
                <a:cs typeface="Arial" panose="020B0604020202020204" pitchFamily="34" charset="0"/>
              </a:rPr>
              <a:t>b) melhor técnica ou conteúdo artístico; </a:t>
            </a:r>
          </a:p>
          <a:p>
            <a:pPr algn="just"/>
            <a:r>
              <a:rPr lang="pt-BR" altLang="pt-BR" sz="2000" dirty="0">
                <a:latin typeface="Arial" panose="020B0604020202020204" pitchFamily="34" charset="0"/>
                <a:cs typeface="Arial" panose="020B0604020202020204" pitchFamily="34" charset="0"/>
              </a:rPr>
              <a:t>c) técnica e preço; </a:t>
            </a:r>
          </a:p>
          <a:p>
            <a:pPr algn="just"/>
            <a:r>
              <a:rPr lang="pt-BR" altLang="pt-BR" sz="2000" dirty="0">
                <a:latin typeface="Arial" panose="020B0604020202020204" pitchFamily="34" charset="0"/>
                <a:cs typeface="Arial" panose="020B0604020202020204" pitchFamily="34" charset="0"/>
              </a:rPr>
              <a:t>d) maior retorno econômico; </a:t>
            </a:r>
          </a:p>
          <a:p>
            <a:pPr algn="just"/>
            <a:r>
              <a:rPr lang="pt-BR" altLang="pt-BR" sz="2000" dirty="0">
                <a:latin typeface="Arial" panose="020B0604020202020204" pitchFamily="34" charset="0"/>
                <a:cs typeface="Arial" panose="020B0604020202020204" pitchFamily="34" charset="0"/>
              </a:rPr>
              <a:t>e) maior desconto; </a:t>
            </a:r>
          </a:p>
        </p:txBody>
      </p:sp>
    </p:spTree>
    <p:extLst>
      <p:ext uri="{BB962C8B-B14F-4D97-AF65-F5344CB8AC3E}">
        <p14:creationId xmlns:p14="http://schemas.microsoft.com/office/powerpoint/2010/main" val="3507996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89709" y="263236"/>
            <a:ext cx="10654145" cy="96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REGISTRO DE PREÇOS</a:t>
            </a:r>
          </a:p>
          <a:p>
            <a:pPr algn="just"/>
            <a:endParaRPr lang="pt-BR" altLang="pt-BR" sz="2800" dirty="0" smtClean="0"/>
          </a:p>
          <a:p>
            <a:pPr algn="just"/>
            <a:r>
              <a:rPr lang="pt-BR" altLang="pt-BR" sz="2800" dirty="0">
                <a:solidFill>
                  <a:srgbClr val="FF0000"/>
                </a:solidFill>
              </a:rPr>
              <a:t>NÃO PARTICIPANTE </a:t>
            </a:r>
            <a:endParaRPr lang="pt-BR" altLang="pt-BR" sz="2800" dirty="0" smtClean="0">
              <a:solidFill>
                <a:srgbClr val="FF0000"/>
              </a:solidFill>
            </a:endParaRPr>
          </a:p>
          <a:p>
            <a:pPr algn="just"/>
            <a:r>
              <a:rPr lang="pt-BR" altLang="pt-BR" sz="2800" dirty="0" smtClean="0"/>
              <a:t>► </a:t>
            </a:r>
            <a:r>
              <a:rPr lang="pt-BR" altLang="pt-BR" sz="2800" dirty="0"/>
              <a:t>justificativa e preços de </a:t>
            </a:r>
            <a:r>
              <a:rPr lang="pt-BR" altLang="pt-BR" sz="2800" dirty="0" smtClean="0"/>
              <a:t>mercado</a:t>
            </a:r>
          </a:p>
          <a:p>
            <a:pPr algn="just"/>
            <a:r>
              <a:rPr lang="pt-BR" altLang="pt-BR" sz="2800" dirty="0" smtClean="0"/>
              <a:t>► vedado aderir a ata de municípios</a:t>
            </a:r>
          </a:p>
          <a:p>
            <a:pPr algn="just"/>
            <a:r>
              <a:rPr lang="pt-BR" altLang="pt-BR" sz="2800" dirty="0" smtClean="0"/>
              <a:t>► Limites:</a:t>
            </a:r>
          </a:p>
          <a:p>
            <a:pPr marL="457200" indent="-457200" algn="just">
              <a:buFontTx/>
              <a:buChar char="-"/>
            </a:pPr>
            <a:r>
              <a:rPr lang="pt-BR" altLang="pt-BR" sz="2800" dirty="0" smtClean="0"/>
              <a:t>Aquisições de no máximo 50% dos quantitativos de cada item por órgão ou entidade (exceto emergências da saúde)</a:t>
            </a:r>
          </a:p>
          <a:p>
            <a:pPr marL="457200" indent="-457200" algn="just">
              <a:buFontTx/>
              <a:buChar char="-"/>
            </a:pPr>
            <a:r>
              <a:rPr lang="pt-BR" altLang="pt-BR" sz="2800" dirty="0" smtClean="0"/>
              <a:t>Dobro dos quantitativos de cada item</a:t>
            </a:r>
          </a:p>
          <a:p>
            <a:pPr algn="just"/>
            <a:r>
              <a:rPr lang="pt-BR" sz="2800" dirty="0">
                <a:solidFill>
                  <a:srgbClr val="000000"/>
                </a:solidFill>
              </a:rPr>
              <a:t>Art. 84. .......</a:t>
            </a:r>
            <a:endParaRPr lang="pt-BR" sz="2800" dirty="0">
              <a:solidFill>
                <a:srgbClr val="000000"/>
              </a:solidFill>
              <a:latin typeface="Times New Roman" panose="02020603050405020304" pitchFamily="18" charset="0"/>
            </a:endParaRPr>
          </a:p>
          <a:p>
            <a:pPr algn="just"/>
            <a:r>
              <a:rPr lang="pt-BR" sz="2800" dirty="0">
                <a:solidFill>
                  <a:srgbClr val="000000"/>
                </a:solidFill>
              </a:rPr>
              <a:t>Parágrafo único. </a:t>
            </a:r>
            <a:r>
              <a:rPr lang="pt-BR" sz="2800" b="1" dirty="0">
                <a:solidFill>
                  <a:srgbClr val="000000"/>
                </a:solidFill>
              </a:rPr>
              <a:t>O contrato decorrente da ata de registro de preços </a:t>
            </a:r>
            <a:r>
              <a:rPr lang="pt-BR" sz="2800" dirty="0">
                <a:solidFill>
                  <a:srgbClr val="000000"/>
                </a:solidFill>
              </a:rPr>
              <a:t>terá sua vigência estabelecida em conformidade com as disposições nela contidas.</a:t>
            </a:r>
          </a:p>
          <a:p>
            <a:pPr algn="just"/>
            <a:endParaRPr lang="pt-BR" sz="2800" dirty="0">
              <a:solidFill>
                <a:srgbClr val="000000"/>
              </a:solidFill>
            </a:endParaRPr>
          </a:p>
          <a:p>
            <a:pPr algn="just"/>
            <a:endParaRPr lang="pt-BR" sz="2800" dirty="0">
              <a:solidFill>
                <a:srgbClr val="000000"/>
              </a:solidFill>
            </a:endParaRPr>
          </a:p>
          <a:p>
            <a:pPr marL="457200" indent="-457200" algn="just">
              <a:buFontTx/>
              <a:buChar char="-"/>
            </a:pPr>
            <a:endParaRPr lang="pt-BR" altLang="pt-BR" sz="2800" dirty="0" smtClean="0"/>
          </a:p>
          <a:p>
            <a:pPr algn="just"/>
            <a:endParaRPr lang="pt-BR" altLang="pt-BR" sz="2800" dirty="0" smtClean="0"/>
          </a:p>
          <a:p>
            <a:pPr marL="457200" indent="-457200" algn="just">
              <a:buFontTx/>
              <a:buChar char="-"/>
            </a:pPr>
            <a:endParaRPr lang="pt-BR" altLang="pt-BR" sz="2800" dirty="0"/>
          </a:p>
          <a:p>
            <a:pPr algn="just"/>
            <a:endParaRPr lang="pt-BR" altLang="pt-BR" sz="2800" dirty="0" smtClean="0"/>
          </a:p>
          <a:p>
            <a:pPr algn="just"/>
            <a:endParaRPr lang="pt-BR" altLang="pt-BR" sz="2800" dirty="0" smtClean="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2770222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630175466"/>
              </p:ext>
            </p:extLst>
          </p:nvPr>
        </p:nvGraphicFramePr>
        <p:xfrm>
          <a:off x="942108" y="1676400"/>
          <a:ext cx="10390909" cy="3169920"/>
        </p:xfrm>
        <a:graphic>
          <a:graphicData uri="http://schemas.openxmlformats.org/drawingml/2006/table">
            <a:tbl>
              <a:tblPr firstRow="1" bandRow="1">
                <a:tableStyleId>{93296810-A885-4BE3-A3E7-6D5BEEA58F35}</a:tableStyleId>
              </a:tblPr>
              <a:tblGrid>
                <a:gridCol w="2279607">
                  <a:extLst>
                    <a:ext uri="{9D8B030D-6E8A-4147-A177-3AD203B41FA5}">
                      <a16:colId xmlns:a16="http://schemas.microsoft.com/office/drawing/2014/main" val="1526611330"/>
                    </a:ext>
                  </a:extLst>
                </a:gridCol>
                <a:gridCol w="2406253">
                  <a:extLst>
                    <a:ext uri="{9D8B030D-6E8A-4147-A177-3AD203B41FA5}">
                      <a16:colId xmlns:a16="http://schemas.microsoft.com/office/drawing/2014/main" val="2237716560"/>
                    </a:ext>
                  </a:extLst>
                </a:gridCol>
                <a:gridCol w="2731910">
                  <a:extLst>
                    <a:ext uri="{9D8B030D-6E8A-4147-A177-3AD203B41FA5}">
                      <a16:colId xmlns:a16="http://schemas.microsoft.com/office/drawing/2014/main" val="2214634767"/>
                    </a:ext>
                  </a:extLst>
                </a:gridCol>
                <a:gridCol w="2973139">
                  <a:extLst>
                    <a:ext uri="{9D8B030D-6E8A-4147-A177-3AD203B41FA5}">
                      <a16:colId xmlns:a16="http://schemas.microsoft.com/office/drawing/2014/main" val="1710271196"/>
                    </a:ext>
                  </a:extLst>
                </a:gridCol>
              </a:tblGrid>
              <a:tr h="131657">
                <a:tc>
                  <a:txBody>
                    <a:bodyPr/>
                    <a:lstStyle/>
                    <a:p>
                      <a:r>
                        <a:rPr lang="pt-BR" sz="2400" dirty="0" smtClean="0">
                          <a:solidFill>
                            <a:schemeClr val="tx1"/>
                          </a:solidFill>
                          <a:latin typeface="Arial" panose="020B0604020202020204" pitchFamily="34" charset="0"/>
                          <a:cs typeface="Arial" panose="020B0604020202020204" pitchFamily="34" charset="0"/>
                        </a:rPr>
                        <a:t>ITEM DO RP</a:t>
                      </a:r>
                      <a:endParaRPr lang="pt-BR" sz="2400" dirty="0">
                        <a:solidFill>
                          <a:schemeClr val="tx1"/>
                        </a:solidFill>
                        <a:latin typeface="Arial" panose="020B0604020202020204" pitchFamily="34" charset="0"/>
                        <a:cs typeface="Arial" panose="020B0604020202020204" pitchFamily="34" charset="0"/>
                      </a:endParaRPr>
                    </a:p>
                  </a:txBody>
                  <a:tcPr/>
                </a:tc>
                <a:tc>
                  <a:txBody>
                    <a:bodyPr/>
                    <a:lstStyle/>
                    <a:p>
                      <a:r>
                        <a:rPr lang="pt-BR" sz="2400" dirty="0" smtClean="0">
                          <a:solidFill>
                            <a:schemeClr val="tx1"/>
                          </a:solidFill>
                        </a:rPr>
                        <a:t>QUANTIDADE REGISTRADA</a:t>
                      </a:r>
                      <a:endParaRPr lang="pt-BR" sz="2400" dirty="0">
                        <a:solidFill>
                          <a:schemeClr val="tx1"/>
                        </a:solidFill>
                      </a:endParaRPr>
                    </a:p>
                  </a:txBody>
                  <a:tcPr/>
                </a:tc>
                <a:tc>
                  <a:txBody>
                    <a:bodyPr/>
                    <a:lstStyle/>
                    <a:p>
                      <a:r>
                        <a:rPr lang="pt-BR" sz="2400" dirty="0" smtClean="0">
                          <a:solidFill>
                            <a:schemeClr val="tx1"/>
                          </a:solidFill>
                        </a:rPr>
                        <a:t>LIMITE PARA</a:t>
                      </a:r>
                      <a:r>
                        <a:rPr lang="pt-BR" sz="2400" baseline="0" dirty="0" smtClean="0">
                          <a:solidFill>
                            <a:schemeClr val="tx1"/>
                          </a:solidFill>
                        </a:rPr>
                        <a:t> CADA NÃO PARTICIPANTE</a:t>
                      </a:r>
                      <a:endParaRPr lang="pt-BR" sz="2400" dirty="0">
                        <a:solidFill>
                          <a:schemeClr val="tx1"/>
                        </a:solidFill>
                      </a:endParaRPr>
                    </a:p>
                  </a:txBody>
                  <a:tcPr/>
                </a:tc>
                <a:tc>
                  <a:txBody>
                    <a:bodyPr/>
                    <a:lstStyle/>
                    <a:p>
                      <a:r>
                        <a:rPr lang="pt-BR" sz="2400" dirty="0" smtClean="0">
                          <a:solidFill>
                            <a:schemeClr val="tx1"/>
                          </a:solidFill>
                        </a:rPr>
                        <a:t>LIMITE TOTAL</a:t>
                      </a:r>
                      <a:r>
                        <a:rPr lang="pt-BR" sz="2400" baseline="0" dirty="0" smtClean="0">
                          <a:solidFill>
                            <a:schemeClr val="tx1"/>
                          </a:solidFill>
                        </a:rPr>
                        <a:t> PARA NÃO PARTICIPANTES</a:t>
                      </a:r>
                      <a:endParaRPr lang="pt-BR" sz="2400" dirty="0">
                        <a:solidFill>
                          <a:schemeClr val="tx1"/>
                        </a:solidFill>
                      </a:endParaRPr>
                    </a:p>
                  </a:txBody>
                  <a:tcPr/>
                </a:tc>
                <a:extLst>
                  <a:ext uri="{0D108BD9-81ED-4DB2-BD59-A6C34878D82A}">
                    <a16:rowId xmlns:a16="http://schemas.microsoft.com/office/drawing/2014/main" val="6566860"/>
                  </a:ext>
                </a:extLst>
              </a:tr>
              <a:tr h="131657">
                <a:tc>
                  <a:txBody>
                    <a:bodyPr/>
                    <a:lstStyle/>
                    <a:p>
                      <a:r>
                        <a:rPr lang="pt-BR" sz="2800" dirty="0" smtClean="0"/>
                        <a:t>PNEUS</a:t>
                      </a:r>
                      <a:r>
                        <a:rPr lang="pt-BR" sz="2800" baseline="0" dirty="0" smtClean="0"/>
                        <a:t> ARO 15</a:t>
                      </a:r>
                      <a:endParaRPr lang="pt-BR" sz="2800" dirty="0"/>
                    </a:p>
                  </a:txBody>
                  <a:tcPr/>
                </a:tc>
                <a:tc>
                  <a:txBody>
                    <a:bodyPr/>
                    <a:lstStyle/>
                    <a:p>
                      <a:r>
                        <a:rPr lang="pt-BR" sz="2800" dirty="0" smtClean="0"/>
                        <a:t>120</a:t>
                      </a:r>
                      <a:endParaRPr lang="pt-BR" sz="2800" dirty="0"/>
                    </a:p>
                  </a:txBody>
                  <a:tcPr/>
                </a:tc>
                <a:tc>
                  <a:txBody>
                    <a:bodyPr/>
                    <a:lstStyle/>
                    <a:p>
                      <a:r>
                        <a:rPr lang="pt-BR" sz="2800" dirty="0" smtClean="0"/>
                        <a:t>60</a:t>
                      </a:r>
                      <a:endParaRPr lang="pt-BR" sz="2800" dirty="0"/>
                    </a:p>
                  </a:txBody>
                  <a:tcPr/>
                </a:tc>
                <a:tc>
                  <a:txBody>
                    <a:bodyPr/>
                    <a:lstStyle/>
                    <a:p>
                      <a:r>
                        <a:rPr lang="pt-BR" sz="2800" dirty="0" smtClean="0"/>
                        <a:t>240</a:t>
                      </a:r>
                      <a:endParaRPr lang="pt-BR" sz="2800" dirty="0"/>
                    </a:p>
                  </a:txBody>
                  <a:tcPr/>
                </a:tc>
                <a:extLst>
                  <a:ext uri="{0D108BD9-81ED-4DB2-BD59-A6C34878D82A}">
                    <a16:rowId xmlns:a16="http://schemas.microsoft.com/office/drawing/2014/main" val="3420223144"/>
                  </a:ext>
                </a:extLst>
              </a:tr>
              <a:tr h="131657">
                <a:tc>
                  <a:txBody>
                    <a:bodyPr/>
                    <a:lstStyle/>
                    <a:p>
                      <a:endParaRPr lang="pt-BR" sz="2800"/>
                    </a:p>
                  </a:txBody>
                  <a:tcPr/>
                </a:tc>
                <a:tc>
                  <a:txBody>
                    <a:bodyPr/>
                    <a:lstStyle/>
                    <a:p>
                      <a:endParaRPr lang="pt-BR" sz="2800" dirty="0"/>
                    </a:p>
                  </a:txBody>
                  <a:tcPr/>
                </a:tc>
                <a:tc>
                  <a:txBody>
                    <a:bodyPr/>
                    <a:lstStyle/>
                    <a:p>
                      <a:endParaRPr lang="pt-BR" sz="2800" dirty="0"/>
                    </a:p>
                  </a:txBody>
                  <a:tcPr/>
                </a:tc>
                <a:tc>
                  <a:txBody>
                    <a:bodyPr/>
                    <a:lstStyle/>
                    <a:p>
                      <a:endParaRPr lang="pt-BR" sz="2800" dirty="0"/>
                    </a:p>
                  </a:txBody>
                  <a:tcPr/>
                </a:tc>
                <a:extLst>
                  <a:ext uri="{0D108BD9-81ED-4DB2-BD59-A6C34878D82A}">
                    <a16:rowId xmlns:a16="http://schemas.microsoft.com/office/drawing/2014/main" val="3409058936"/>
                  </a:ext>
                </a:extLst>
              </a:tr>
              <a:tr h="131657">
                <a:tc>
                  <a:txBody>
                    <a:bodyPr/>
                    <a:lstStyle/>
                    <a:p>
                      <a:endParaRPr lang="pt-BR" sz="2800"/>
                    </a:p>
                  </a:txBody>
                  <a:tcPr/>
                </a:tc>
                <a:tc>
                  <a:txBody>
                    <a:bodyPr/>
                    <a:lstStyle/>
                    <a:p>
                      <a:endParaRPr lang="pt-BR" sz="2800"/>
                    </a:p>
                  </a:txBody>
                  <a:tcPr/>
                </a:tc>
                <a:tc>
                  <a:txBody>
                    <a:bodyPr/>
                    <a:lstStyle/>
                    <a:p>
                      <a:endParaRPr lang="pt-BR" sz="2800"/>
                    </a:p>
                  </a:txBody>
                  <a:tcPr/>
                </a:tc>
                <a:tc>
                  <a:txBody>
                    <a:bodyPr/>
                    <a:lstStyle/>
                    <a:p>
                      <a:endParaRPr lang="pt-BR" sz="2800" dirty="0"/>
                    </a:p>
                  </a:txBody>
                  <a:tcPr/>
                </a:tc>
                <a:extLst>
                  <a:ext uri="{0D108BD9-81ED-4DB2-BD59-A6C34878D82A}">
                    <a16:rowId xmlns:a16="http://schemas.microsoft.com/office/drawing/2014/main" val="2507069747"/>
                  </a:ext>
                </a:extLst>
              </a:tr>
            </a:tbl>
          </a:graphicData>
        </a:graphic>
      </p:graphicFrame>
    </p:spTree>
    <p:extLst>
      <p:ext uri="{BB962C8B-B14F-4D97-AF65-F5344CB8AC3E}">
        <p14:creationId xmlns:p14="http://schemas.microsoft.com/office/powerpoint/2010/main" val="1707830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09600" y="0"/>
            <a:ext cx="11000509" cy="744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PRÉ-QUALIFICAÇÃO</a:t>
            </a:r>
          </a:p>
          <a:p>
            <a:pPr algn="just"/>
            <a:endParaRPr lang="pt-BR" altLang="pt-BR" sz="2800" dirty="0" smtClean="0"/>
          </a:p>
          <a:p>
            <a:pPr algn="just"/>
            <a:r>
              <a:rPr lang="pt-BR" altLang="pt-BR" sz="2800" dirty="0" smtClean="0"/>
              <a:t>PARA QUE?</a:t>
            </a:r>
          </a:p>
          <a:p>
            <a:pPr algn="just"/>
            <a:r>
              <a:rPr lang="pt-BR" altLang="pt-BR" sz="2800" dirty="0" smtClean="0"/>
              <a:t>► bens que atendam exigências da Administração</a:t>
            </a:r>
          </a:p>
          <a:p>
            <a:pPr algn="just"/>
            <a:endParaRPr lang="pt-BR" altLang="pt-BR" sz="2800" dirty="0"/>
          </a:p>
          <a:p>
            <a:pPr algn="just"/>
            <a:r>
              <a:rPr lang="pt-BR" altLang="pt-BR" sz="2800" dirty="0" smtClean="0"/>
              <a:t>COMO?</a:t>
            </a:r>
          </a:p>
          <a:p>
            <a:pPr algn="just"/>
            <a:r>
              <a:rPr lang="pt-BR" altLang="pt-BR" sz="2800" dirty="0" smtClean="0"/>
              <a:t>Edital prevendo a comprovação da qualidade do objeto, a modalidade e critérios de julgamento</a:t>
            </a:r>
          </a:p>
          <a:p>
            <a:pPr algn="just"/>
            <a:endParaRPr lang="pt-BR" altLang="pt-BR" sz="2800" dirty="0"/>
          </a:p>
          <a:p>
            <a:pPr algn="just"/>
            <a:r>
              <a:rPr lang="pt-BR" altLang="pt-BR" sz="2800" dirty="0" smtClean="0"/>
              <a:t>PRAZOS?</a:t>
            </a:r>
          </a:p>
          <a:p>
            <a:pPr algn="just"/>
            <a:r>
              <a:rPr lang="pt-BR" altLang="pt-BR" sz="2800" dirty="0" smtClean="0"/>
              <a:t>10 dias úteis para análise</a:t>
            </a:r>
          </a:p>
          <a:p>
            <a:pPr algn="just"/>
            <a:r>
              <a:rPr lang="pt-BR" altLang="pt-BR" sz="2800" dirty="0" smtClean="0"/>
              <a:t>Validade e 1 ano</a:t>
            </a:r>
          </a:p>
          <a:p>
            <a:pPr algn="just"/>
            <a:r>
              <a:rPr lang="pt-BR" altLang="pt-BR" sz="2800" dirty="0" smtClean="0"/>
              <a:t>QUEM PODE PARTICIPAR DA LICITAÇÃO?</a:t>
            </a:r>
          </a:p>
          <a:p>
            <a:pPr algn="just"/>
            <a:r>
              <a:rPr lang="pt-BR" dirty="0"/>
              <a:t>§ 10. A licitação que se seguir ao procedimento da pré-qualificação poderá ser restrita a licitantes ou bens pré-qualificados</a:t>
            </a:r>
            <a:endParaRPr lang="pt-BR" altLang="pt-BR" sz="2800" dirty="0" smtClean="0"/>
          </a:p>
          <a:p>
            <a:pPr algn="just"/>
            <a:endParaRPr lang="pt-BR" altLang="pt-BR" sz="2800" dirty="0"/>
          </a:p>
          <a:p>
            <a:pPr algn="just"/>
            <a:endParaRPr lang="pt-BR" altLang="pt-BR" sz="2800" dirty="0"/>
          </a:p>
        </p:txBody>
      </p:sp>
    </p:spTree>
    <p:extLst>
      <p:ext uri="{BB962C8B-B14F-4D97-AF65-F5344CB8AC3E}">
        <p14:creationId xmlns:p14="http://schemas.microsoft.com/office/powerpoint/2010/main" val="1954352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00546" y="940468"/>
            <a:ext cx="105571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82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rgbClr val="000000"/>
                </a:solidFill>
                <a:effectLst/>
                <a:cs typeface="Arial" panose="020B0604020202020204" pitchFamily="34" charset="0"/>
              </a:rPr>
              <a:t>Lei 8666/93</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Artigo 26 - Parágrafo único.  O processo de dispensa, de inexigibilidade ou de retardamento, previsto neste artigo, será instruído, no que couber, com os seguintes elementos:</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 -  caracterização da situação emergencial, calamitosa ou de grave e iminente risco à segurança pública que justifique a dispensa, quando for o caso;           </a:t>
            </a: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 - razão da escolha do fornecedor ou executante;</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III - justificativa do preço.</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IV - documento de aprovação dos projetos de pesquisa aos quais os bens serão alocados.</a:t>
            </a:r>
            <a:endParaRPr kumimoji="0" lang="pt-BR" altLang="pt-BR"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339250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tângulo 1"/>
          <p:cNvSpPr>
            <a:spLocks noChangeArrowheads="1"/>
          </p:cNvSpPr>
          <p:nvPr/>
        </p:nvSpPr>
        <p:spPr bwMode="auto">
          <a:xfrm>
            <a:off x="789709" y="387927"/>
            <a:ext cx="10598726" cy="600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b="1" dirty="0" smtClean="0"/>
              <a:t>LEI 14.133/2021</a:t>
            </a:r>
          </a:p>
          <a:p>
            <a:pPr algn="just"/>
            <a:endParaRPr lang="pt-BR" altLang="pt-BR" sz="2400" b="1" dirty="0" smtClean="0"/>
          </a:p>
          <a:p>
            <a:pPr algn="just"/>
            <a:r>
              <a:rPr lang="pt-BR" altLang="pt-BR" sz="2000" b="1" dirty="0" smtClean="0"/>
              <a:t>Art</a:t>
            </a:r>
            <a:r>
              <a:rPr lang="pt-BR" altLang="pt-BR" sz="2000" b="1" dirty="0"/>
              <a:t>. 72. </a:t>
            </a:r>
            <a:r>
              <a:rPr lang="pt-BR" altLang="pt-BR" sz="2000" dirty="0"/>
              <a:t>O processo de contratação direta, que compreende os casos de inexigibilidade e de dispensa de licitação, deve ser instruído com os seguintes documentos: </a:t>
            </a:r>
          </a:p>
          <a:p>
            <a:pPr algn="just"/>
            <a:r>
              <a:rPr lang="pt-BR" altLang="pt-BR" sz="2000" dirty="0">
                <a:solidFill>
                  <a:srgbClr val="FF0000"/>
                </a:solidFill>
              </a:rPr>
              <a:t>I – documento de formalização de demanda</a:t>
            </a:r>
            <a:r>
              <a:rPr lang="pt-BR" altLang="pt-BR" sz="2000" dirty="0"/>
              <a:t>, estudo técnico preliminar, análise de riscos, termo de referência e, se for o caso, projeto básico ou projeto executivo; </a:t>
            </a:r>
          </a:p>
          <a:p>
            <a:pPr algn="just"/>
            <a:r>
              <a:rPr lang="pt-BR" altLang="pt-BR" sz="2000" dirty="0">
                <a:solidFill>
                  <a:srgbClr val="FF0000"/>
                </a:solidFill>
              </a:rPr>
              <a:t>II – estimativa de despesa</a:t>
            </a:r>
            <a:r>
              <a:rPr lang="pt-BR" altLang="pt-BR" sz="2000" dirty="0"/>
              <a:t>, que deverá ser calculada na forma estabelecida no art. 23; </a:t>
            </a:r>
          </a:p>
          <a:p>
            <a:pPr algn="just"/>
            <a:r>
              <a:rPr lang="pt-BR" altLang="pt-BR" sz="2000" dirty="0">
                <a:solidFill>
                  <a:srgbClr val="FF0000"/>
                </a:solidFill>
              </a:rPr>
              <a:t>III – parecer jurídico e pareceres técnicos</a:t>
            </a:r>
            <a:r>
              <a:rPr lang="pt-BR" altLang="pt-BR" sz="2000" dirty="0"/>
              <a:t>, se for o caso, demonstrando o atendimento aos requisitos exigidos; </a:t>
            </a:r>
          </a:p>
          <a:p>
            <a:pPr algn="just"/>
            <a:r>
              <a:rPr lang="pt-BR" altLang="pt-BR" sz="2000" dirty="0"/>
              <a:t>IV – demonstração da compatibilidade da previsão de recursos orçamentários com o compromisso a ser assumido; </a:t>
            </a:r>
          </a:p>
          <a:p>
            <a:pPr algn="just"/>
            <a:r>
              <a:rPr lang="pt-BR" altLang="pt-BR" sz="2000" dirty="0"/>
              <a:t>V – comprovação de que o contratado preenche os requisitos de habilitação e  qualificação mínima necessária; </a:t>
            </a:r>
          </a:p>
          <a:p>
            <a:pPr algn="just"/>
            <a:r>
              <a:rPr lang="pt-BR" altLang="pt-BR" sz="2000" dirty="0"/>
              <a:t>VI – razão de escolha do contratado; </a:t>
            </a:r>
          </a:p>
          <a:p>
            <a:pPr algn="just"/>
            <a:r>
              <a:rPr lang="pt-BR" altLang="pt-BR" sz="2000" dirty="0"/>
              <a:t>VII – justificativa de preço; </a:t>
            </a:r>
          </a:p>
          <a:p>
            <a:pPr algn="just"/>
            <a:r>
              <a:rPr lang="pt-BR" altLang="pt-BR" sz="2000" dirty="0"/>
              <a:t>VIII – autorização da autoridade máxima do órgão ou da entidade. </a:t>
            </a:r>
          </a:p>
          <a:p>
            <a:pPr algn="just"/>
            <a:endParaRPr lang="pt-BR" altLang="pt-BR" sz="2000" dirty="0"/>
          </a:p>
          <a:p>
            <a:pPr algn="just"/>
            <a:r>
              <a:rPr lang="pt-BR" altLang="pt-BR" sz="2000" dirty="0"/>
              <a:t>Parágrafo único. O ato que autoriza a contratação direta ou o extrato decorrente do contrato deve ser divulgado e mantido à disposição do público em sítio eletrônico oficial. </a:t>
            </a:r>
          </a:p>
        </p:txBody>
      </p:sp>
    </p:spTree>
    <p:extLst>
      <p:ext uri="{BB962C8B-B14F-4D97-AF65-F5344CB8AC3E}">
        <p14:creationId xmlns:p14="http://schemas.microsoft.com/office/powerpoint/2010/main" val="349754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4182" y="360218"/>
            <a:ext cx="11028218" cy="4154984"/>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PROCESSO DE CONTRATAÇÃO DIRETA, </a:t>
            </a:r>
          </a:p>
          <a:p>
            <a:pPr algn="just"/>
            <a:r>
              <a:rPr lang="pt-BR" sz="2400" b="1" dirty="0" smtClean="0">
                <a:solidFill>
                  <a:srgbClr val="000000"/>
                </a:solidFill>
                <a:latin typeface="Arial" panose="020B0604020202020204" pitchFamily="34" charset="0"/>
              </a:rPr>
              <a:t>I </a:t>
            </a:r>
            <a:r>
              <a:rPr lang="pt-BR" sz="2400" b="1" dirty="0">
                <a:solidFill>
                  <a:srgbClr val="000000"/>
                </a:solidFill>
                <a:latin typeface="Arial" panose="020B0604020202020204" pitchFamily="34" charset="0"/>
              </a:rPr>
              <a:t>- documento de formalização de demanda e, se for o caso, estudo técnico preliminar, análise de riscos, termo de referência, projeto básico ou projeto executivo</a:t>
            </a:r>
            <a:r>
              <a:rPr lang="pt-BR" sz="2400" b="1" dirty="0" smtClean="0">
                <a:solidFill>
                  <a:srgbClr val="000000"/>
                </a:solidFill>
                <a:latin typeface="Arial" panose="020B0604020202020204" pitchFamily="34" charset="0"/>
              </a:rPr>
              <a:t>;</a:t>
            </a:r>
          </a:p>
          <a:p>
            <a:pPr algn="just"/>
            <a:endParaRPr lang="pt-BR" sz="2400" dirty="0">
              <a:solidFill>
                <a:srgbClr val="000000"/>
              </a:solidFill>
              <a:latin typeface="Arial" panose="020B0604020202020204" pitchFamily="34" charset="0"/>
            </a:endParaRPr>
          </a:p>
          <a:p>
            <a:pPr algn="just"/>
            <a:r>
              <a:rPr lang="pt-BR" sz="2400" dirty="0" smtClean="0">
                <a:solidFill>
                  <a:srgbClr val="000000"/>
                </a:solidFill>
                <a:latin typeface="Arial" panose="020B0604020202020204" pitchFamily="34" charset="0"/>
                <a:cs typeface="Arial" panose="020B0604020202020204" pitchFamily="34" charset="0"/>
              </a:rPr>
              <a:t>►Artigo 12 - </a:t>
            </a:r>
            <a:r>
              <a:rPr lang="pt-BR" sz="2400" dirty="0" smtClean="0">
                <a:latin typeface="Arial" panose="020B0604020202020204" pitchFamily="34" charset="0"/>
                <a:cs typeface="Arial" panose="020B0604020202020204" pitchFamily="34" charset="0"/>
              </a:rPr>
              <a:t>VII </a:t>
            </a:r>
            <a:r>
              <a:rPr lang="pt-BR" sz="2400" dirty="0">
                <a:latin typeface="Arial" panose="020B0604020202020204" pitchFamily="34" charset="0"/>
                <a:cs typeface="Arial" panose="020B0604020202020204" pitchFamily="34" charset="0"/>
              </a:rPr>
              <a:t>- a partir de documentos de formalização de demandas,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a:t>
            </a:r>
            <a:r>
              <a:rPr lang="pt-BR" sz="2400" dirty="0" smtClean="0">
                <a:latin typeface="Arial" panose="020B0604020202020204" pitchFamily="34" charset="0"/>
                <a:cs typeface="Arial" panose="020B0604020202020204" pitchFamily="34" charset="0"/>
              </a:rPr>
              <a:t>.</a:t>
            </a:r>
            <a:endParaRPr lang="pt-BR"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701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89708" y="623455"/>
            <a:ext cx="10293927" cy="5262979"/>
          </a:xfrm>
          <a:prstGeom prst="rect">
            <a:avLst/>
          </a:prstGeom>
        </p:spPr>
        <p:txBody>
          <a:bodyPr wrap="square">
            <a:spAutoFit/>
          </a:bodyPr>
          <a:lstStyle/>
          <a:p>
            <a:pPr algn="just"/>
            <a:r>
              <a:rPr lang="pt-BR" sz="2800" dirty="0" smtClean="0">
                <a:latin typeface="Arial" panose="020B0604020202020204" pitchFamily="34" charset="0"/>
                <a:cs typeface="Arial" panose="020B0604020202020204" pitchFamily="34" charset="0"/>
              </a:rPr>
              <a:t>PLANO ANUAL DE CONTRATAÇÕES</a:t>
            </a: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OPCIONAL</a:t>
            </a:r>
          </a:p>
          <a:p>
            <a:pPr algn="just"/>
            <a:endParaRPr lang="pt-BR" sz="2800" dirty="0">
              <a:latin typeface="Arial" panose="020B0604020202020204" pitchFamily="34" charset="0"/>
              <a:cs typeface="Arial" panose="020B0604020202020204" pitchFamily="34" charset="0"/>
            </a:endParaRPr>
          </a:p>
          <a:p>
            <a:pPr algn="just"/>
            <a:r>
              <a:rPr lang="pt-BR" sz="2800" dirty="0" smtClean="0">
                <a:latin typeface="Arial" panose="020B0604020202020204" pitchFamily="34" charset="0"/>
                <a:cs typeface="Arial" panose="020B0604020202020204" pitchFamily="34" charset="0"/>
              </a:rPr>
              <a:t>► VANTAGENS DA SUA ELABORAÇÃO</a:t>
            </a:r>
          </a:p>
          <a:p>
            <a:pPr algn="just"/>
            <a:endParaRPr lang="pt-BR" sz="2800" dirty="0">
              <a:latin typeface="Arial" panose="020B0604020202020204" pitchFamily="34" charset="0"/>
              <a:cs typeface="Arial" panose="020B0604020202020204" pitchFamily="34" charset="0"/>
            </a:endParaRPr>
          </a:p>
          <a:p>
            <a:pPr marL="285750" indent="-285750" algn="just">
              <a:buFontTx/>
              <a:buChar char="-"/>
            </a:pPr>
            <a:r>
              <a:rPr lang="pt-BR" sz="2800" dirty="0" smtClean="0">
                <a:latin typeface="Arial" panose="020B0604020202020204" pitchFamily="34" charset="0"/>
                <a:cs typeface="Arial" panose="020B0604020202020204" pitchFamily="34" charset="0"/>
              </a:rPr>
              <a:t>Serve de subsídio para elaboração da Lei Orçamentária</a:t>
            </a:r>
          </a:p>
          <a:p>
            <a:pPr marL="285750" indent="-285750" algn="just">
              <a:buFontTx/>
              <a:buChar char="-"/>
            </a:pPr>
            <a:endParaRPr lang="pt-BR" sz="2800" dirty="0">
              <a:latin typeface="Arial" panose="020B0604020202020204" pitchFamily="34" charset="0"/>
              <a:cs typeface="Arial" panose="020B0604020202020204" pitchFamily="34" charset="0"/>
            </a:endParaRPr>
          </a:p>
          <a:p>
            <a:pPr marL="285750" indent="-285750" algn="just">
              <a:buFontTx/>
              <a:buChar char="-"/>
            </a:pPr>
            <a:r>
              <a:rPr lang="pt-BR" sz="2800" dirty="0" smtClean="0">
                <a:latin typeface="Arial" panose="020B0604020202020204" pitchFamily="34" charset="0"/>
                <a:cs typeface="Arial" panose="020B0604020202020204" pitchFamily="34" charset="0"/>
              </a:rPr>
              <a:t>Caracteriza uma antecipação do planejamento</a:t>
            </a:r>
          </a:p>
          <a:p>
            <a:pPr marL="285750" indent="-285750" algn="just">
              <a:buFontTx/>
              <a:buChar char="-"/>
            </a:pPr>
            <a:endParaRPr lang="pt-BR" sz="2800" dirty="0" smtClean="0">
              <a:latin typeface="Arial" panose="020B0604020202020204" pitchFamily="34" charset="0"/>
              <a:cs typeface="Arial" panose="020B0604020202020204" pitchFamily="34" charset="0"/>
            </a:endParaRPr>
          </a:p>
          <a:p>
            <a:pPr marL="285750" indent="-285750" algn="just">
              <a:buFontTx/>
              <a:buChar char="-"/>
            </a:pPr>
            <a:endParaRPr lang="pt-BR" sz="2800" dirty="0" smtClean="0">
              <a:latin typeface="Arial" panose="020B0604020202020204" pitchFamily="34" charset="0"/>
              <a:cs typeface="Arial" panose="020B0604020202020204" pitchFamily="34" charset="0"/>
            </a:endParaRPr>
          </a:p>
          <a:p>
            <a:pPr algn="just"/>
            <a:endParaRPr lang="pt-BR" sz="2800" dirty="0">
              <a:latin typeface="Arial" panose="020B0604020202020204" pitchFamily="34" charset="0"/>
              <a:cs typeface="Arial" panose="020B0604020202020204" pitchFamily="34" charset="0"/>
            </a:endParaRPr>
          </a:p>
        </p:txBody>
      </p:sp>
      <p:sp>
        <p:nvSpPr>
          <p:cNvPr id="3" name="Retângulo 2"/>
          <p:cNvSpPr/>
          <p:nvPr/>
        </p:nvSpPr>
        <p:spPr>
          <a:xfrm>
            <a:off x="1884219" y="4544291"/>
            <a:ext cx="8742218" cy="1754326"/>
          </a:xfrm>
          <a:prstGeom prst="rect">
            <a:avLst/>
          </a:prstGeom>
          <a:noFill/>
        </p:spPr>
        <p:txBody>
          <a:bodyPr wrap="square" lIns="91440" tIns="45720" rIns="91440" bIns="45720">
            <a:spAutoFit/>
          </a:bodyPr>
          <a:lstStyle/>
          <a:p>
            <a:pPr algn="ctr"/>
            <a:r>
              <a:rPr lang="pt-BR" sz="5400" b="1" cap="none" spc="50" dirty="0" smtClean="0">
                <a:ln w="0"/>
                <a:solidFill>
                  <a:schemeClr val="bg2"/>
                </a:solidFill>
                <a:effectLst>
                  <a:innerShdw blurRad="63500" dist="50800" dir="13500000">
                    <a:srgbClr val="000000">
                      <a:alpha val="50000"/>
                    </a:srgbClr>
                  </a:innerShdw>
                </a:effectLst>
              </a:rPr>
              <a:t>Decreto Federal nº 90.947 de 25.01.2022</a:t>
            </a:r>
            <a:endParaRPr lang="pt-BR"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528415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49927" y="858982"/>
            <a:ext cx="10432473" cy="4524315"/>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a:t>
            </a:r>
            <a:r>
              <a:rPr lang="pt-BR" sz="4000" b="1" dirty="0" smtClean="0">
                <a:solidFill>
                  <a:srgbClr val="000000"/>
                </a:solidFill>
                <a:latin typeface="Arial" panose="020B0604020202020204" pitchFamily="34" charset="0"/>
              </a:rPr>
              <a:t>PROCESSO DE CONTRATAÇÃO DIRETA</a:t>
            </a:r>
          </a:p>
          <a:p>
            <a:pPr algn="just"/>
            <a:endParaRPr lang="pt-BR" sz="4000" b="1" dirty="0">
              <a:solidFill>
                <a:srgbClr val="000000"/>
              </a:solidFill>
              <a:latin typeface="Arial" panose="020B0604020202020204" pitchFamily="34" charset="0"/>
            </a:endParaRPr>
          </a:p>
          <a:p>
            <a:pPr algn="just"/>
            <a:endParaRPr lang="pt-BR" sz="4000" dirty="0" smtClean="0">
              <a:solidFill>
                <a:srgbClr val="000000"/>
              </a:solidFill>
              <a:latin typeface="Arial" panose="020B0604020202020204" pitchFamily="34" charset="0"/>
            </a:endParaRPr>
          </a:p>
          <a:p>
            <a:pPr algn="just"/>
            <a:r>
              <a:rPr lang="pt-BR" sz="4000" b="1" dirty="0" smtClean="0">
                <a:solidFill>
                  <a:srgbClr val="000000"/>
                </a:solidFill>
                <a:latin typeface="Arial" panose="020B0604020202020204" pitchFamily="34" charset="0"/>
              </a:rPr>
              <a:t>II </a:t>
            </a:r>
            <a:r>
              <a:rPr lang="pt-BR" sz="4000" b="1" dirty="0">
                <a:solidFill>
                  <a:srgbClr val="000000"/>
                </a:solidFill>
                <a:latin typeface="Arial" panose="020B0604020202020204" pitchFamily="34" charset="0"/>
              </a:rPr>
              <a:t>- estimativa de despesa, que deverá ser calculada na forma estabelecida no </a:t>
            </a:r>
            <a:r>
              <a:rPr lang="pt-BR" sz="4000" b="1" dirty="0">
                <a:latin typeface="Arial" panose="020B0604020202020204" pitchFamily="34" charset="0"/>
                <a:hlinkClick r:id="rId2"/>
              </a:rPr>
              <a:t>art. 23 desta Lei</a:t>
            </a:r>
            <a:r>
              <a:rPr lang="pt-BR" sz="4000" b="1" dirty="0" smtClean="0">
                <a:latin typeface="Arial" panose="020B0604020202020204" pitchFamily="34" charset="0"/>
              </a:rPr>
              <a:t>;</a:t>
            </a:r>
          </a:p>
          <a:p>
            <a:pPr algn="just"/>
            <a:endParaRPr lang="pt-BR" sz="2400" dirty="0">
              <a:solidFill>
                <a:srgbClr val="000000"/>
              </a:solidFill>
              <a:latin typeface="Times New Roman" panose="02020603050405020304" pitchFamily="18" charset="0"/>
            </a:endParaRPr>
          </a:p>
          <a:p>
            <a:pPr algn="just"/>
            <a:endParaRPr lang="pt-BR" sz="2400" dirty="0">
              <a:solidFill>
                <a:srgbClr val="000000"/>
              </a:solidFill>
              <a:latin typeface="Arial" panose="020B0604020202020204" pitchFamily="34" charset="0"/>
              <a:cs typeface="Arial" panose="020B0604020202020204" pitchFamily="34" charset="0"/>
            </a:endParaRPr>
          </a:p>
        </p:txBody>
      </p:sp>
      <p:sp>
        <p:nvSpPr>
          <p:cNvPr id="3" name="Retângulo 2"/>
          <p:cNvSpPr/>
          <p:nvPr/>
        </p:nvSpPr>
        <p:spPr>
          <a:xfrm flipH="1">
            <a:off x="8506691" y="4281055"/>
            <a:ext cx="942109" cy="1569660"/>
          </a:xfrm>
          <a:prstGeom prst="rect">
            <a:avLst/>
          </a:prstGeom>
          <a:noFill/>
        </p:spPr>
        <p:txBody>
          <a:bodyPr wrap="square" lIns="91440" tIns="45720" rIns="91440" bIns="45720">
            <a:spAutoFit/>
          </a:bodyPr>
          <a:lstStyle/>
          <a:p>
            <a:pPr algn="ctr"/>
            <a:r>
              <a:rPr lang="pt-BR" sz="9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pt-BR"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150800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17418" y="720436"/>
            <a:ext cx="10751125"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VALOR ESTIMADO PARA AS CONTRATAÇÕES</a:t>
            </a:r>
          </a:p>
          <a:p>
            <a:pPr algn="just"/>
            <a:endParaRPr lang="pt-BR" altLang="pt-BR" sz="3200" b="1" dirty="0" smtClean="0"/>
          </a:p>
          <a:p>
            <a:pPr algn="just"/>
            <a:r>
              <a:rPr lang="pt-BR" altLang="pt-BR" sz="2400" b="1" dirty="0" smtClean="0"/>
              <a:t>► </a:t>
            </a:r>
            <a:r>
              <a:rPr lang="pt-BR" sz="2400" dirty="0"/>
              <a:t>I - composição de custos unitários menores ou iguais à mediana do item correspondente no painel para consulta de preços ou no banco de preços em saúde disponíveis no Portal Nacional de Contratações Públicas (PNCP</a:t>
            </a:r>
            <a:r>
              <a:rPr lang="pt-BR" sz="2400" dirty="0" smtClean="0"/>
              <a:t>);</a:t>
            </a:r>
          </a:p>
          <a:p>
            <a:pPr algn="just"/>
            <a:endParaRPr lang="pt-BR" sz="2400" dirty="0"/>
          </a:p>
          <a:p>
            <a:pPr algn="just"/>
            <a:r>
              <a:rPr lang="pt-BR" sz="2400" dirty="0" smtClean="0"/>
              <a:t>► II </a:t>
            </a:r>
            <a:r>
              <a:rPr lang="pt-BR" sz="2400" dirty="0"/>
              <a:t>- contratações similares feitas pela Administração Pública, em execução ou concluídas no período de 1 (um) ano anterior à data da pesquisa de </a:t>
            </a:r>
            <a:r>
              <a:rPr lang="pt-BR" sz="2400" dirty="0" smtClean="0"/>
              <a:t>preços;</a:t>
            </a:r>
          </a:p>
          <a:p>
            <a:pPr algn="just"/>
            <a:endParaRPr lang="pt-BR" sz="2400" dirty="0" smtClean="0"/>
          </a:p>
          <a:p>
            <a:pPr algn="just"/>
            <a:r>
              <a:rPr lang="pt-BR" sz="2400" dirty="0" smtClean="0"/>
              <a:t>► III </a:t>
            </a:r>
            <a:r>
              <a:rPr lang="pt-BR" sz="2400" dirty="0"/>
              <a:t>- utilização de dados de pesquisa publicada em mídia especializada, de tabela de referência formalmente aprovada pelo Poder Executivo federal e de sítios eletrônicos especializados ou de domínio amplo, desde que contenham a data e hora de acesso;</a:t>
            </a:r>
          </a:p>
          <a:p>
            <a:pPr algn="just"/>
            <a:endParaRPr lang="pt-BR" altLang="pt-BR" sz="2400" b="1" dirty="0"/>
          </a:p>
        </p:txBody>
      </p:sp>
    </p:spTree>
    <p:extLst>
      <p:ext uri="{BB962C8B-B14F-4D97-AF65-F5344CB8AC3E}">
        <p14:creationId xmlns:p14="http://schemas.microsoft.com/office/powerpoint/2010/main" val="3772734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48145" y="762000"/>
            <a:ext cx="1082039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200" b="1" dirty="0" smtClean="0"/>
              <a:t>VALOR ESTIMADO PARA AS CONTRATAÇÕES</a:t>
            </a:r>
          </a:p>
          <a:p>
            <a:pPr algn="just"/>
            <a:endParaRPr lang="pt-BR" altLang="pt-BR" sz="3200" b="1" dirty="0" smtClean="0"/>
          </a:p>
          <a:p>
            <a:pPr algn="just"/>
            <a:r>
              <a:rPr lang="pt-BR" sz="2400" dirty="0" smtClean="0"/>
              <a:t>► IV </a:t>
            </a:r>
            <a:r>
              <a:rPr lang="pt-BR" sz="2400" dirty="0"/>
              <a:t>- pesquisa direta com no mínimo 3 (três) fornecedores, mediante solicitação formal de cotação, desde que seja apresentada justificativa da escolha desses fornecedores e que não tenham sido obtidos os orçamentos com mais de 6 (seis) meses de antecedência da data de divulgação do edital</a:t>
            </a:r>
            <a:r>
              <a:rPr lang="pt-BR" sz="2400" dirty="0" smtClean="0"/>
              <a:t>;</a:t>
            </a:r>
          </a:p>
          <a:p>
            <a:pPr algn="just"/>
            <a:endParaRPr lang="pt-BR" sz="2400" dirty="0"/>
          </a:p>
          <a:p>
            <a:pPr algn="just"/>
            <a:endParaRPr lang="pt-BR" sz="2400" dirty="0"/>
          </a:p>
          <a:p>
            <a:pPr algn="just"/>
            <a:r>
              <a:rPr lang="pt-BR" sz="2400" dirty="0" smtClean="0"/>
              <a:t>► V </a:t>
            </a:r>
            <a:r>
              <a:rPr lang="pt-BR" sz="2400" dirty="0"/>
              <a:t>- pesquisa na base nacional de notas fiscais eletrônicas, na forma de regulamento.</a:t>
            </a:r>
          </a:p>
          <a:p>
            <a:pPr algn="just"/>
            <a:endParaRPr lang="pt-BR" altLang="pt-BR" sz="2400" b="1" dirty="0"/>
          </a:p>
        </p:txBody>
      </p:sp>
    </p:spTree>
    <p:extLst>
      <p:ext uri="{BB962C8B-B14F-4D97-AF65-F5344CB8AC3E}">
        <p14:creationId xmlns:p14="http://schemas.microsoft.com/office/powerpoint/2010/main" val="148902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7778" y="303259"/>
            <a:ext cx="9601196" cy="1303867"/>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468582" y="1316183"/>
            <a:ext cx="4545121" cy="540082"/>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1297778" y="1856266"/>
            <a:ext cx="4715926" cy="4019602"/>
          </a:xfrm>
        </p:spPr>
        <p:txBody>
          <a:bodyPr/>
          <a:lstStyle/>
          <a:p>
            <a:pPr algn="just"/>
            <a:r>
              <a:rPr lang="pt-BR" altLang="pt-BR" b="1" dirty="0" smtClean="0">
                <a:latin typeface="Arial" panose="020B0604020202020204" pitchFamily="34" charset="0"/>
                <a:cs typeface="Arial" panose="020B0604020202020204" pitchFamily="34" charset="0"/>
              </a:rPr>
              <a:t>NÃO PERMITE A “CARONA”</a:t>
            </a:r>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317672" y="1316182"/>
            <a:ext cx="4581301" cy="494363"/>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6013703" y="1810546"/>
            <a:ext cx="4885271" cy="4065322"/>
          </a:xfrm>
        </p:spPr>
        <p:txBody>
          <a:bodyPr>
            <a:noAutofit/>
          </a:bodyPr>
          <a:lstStyle/>
          <a:p>
            <a:pPr algn="just">
              <a:defRPr/>
            </a:pPr>
            <a:r>
              <a:rPr lang="pt-BR" altLang="pt-BR" sz="2800" b="1" dirty="0">
                <a:latin typeface="Arial" panose="020B0604020202020204" pitchFamily="34" charset="0"/>
                <a:cs typeface="Arial" panose="020B0604020202020204" pitchFamily="34" charset="0"/>
              </a:rPr>
              <a:t>órgão ou entidade não participante</a:t>
            </a:r>
            <a:r>
              <a:rPr lang="pt-BR" altLang="pt-BR" sz="2800" dirty="0">
                <a:latin typeface="Arial" panose="020B0604020202020204" pitchFamily="34" charset="0"/>
                <a:cs typeface="Arial" panose="020B0604020202020204" pitchFamily="34" charset="0"/>
              </a:rPr>
              <a:t>: órgão ou entidade da Administração Pública que não participa dos procedimentos iniciais da licitação para registro de preços e não integra a ata de registro de preços. </a:t>
            </a:r>
            <a:r>
              <a:rPr lang="pt-BR" altLang="pt-BR" sz="2800" strike="sngStrike" dirty="0">
                <a:latin typeface="Arial" panose="020B0604020202020204" pitchFamily="34" charset="0"/>
                <a:cs typeface="Arial" panose="020B0604020202020204" pitchFamily="34" charset="0"/>
              </a:rPr>
              <a:t>também denominada carona; </a:t>
            </a:r>
          </a:p>
        </p:txBody>
      </p:sp>
    </p:spTree>
    <p:extLst>
      <p:ext uri="{BB962C8B-B14F-4D97-AF65-F5344CB8AC3E}">
        <p14:creationId xmlns:p14="http://schemas.microsoft.com/office/powerpoint/2010/main" val="431846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34290" y="595745"/>
            <a:ext cx="10848109" cy="4770537"/>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a:t>
            </a:r>
            <a:r>
              <a:rPr lang="pt-BR" sz="4000" b="1" dirty="0" smtClean="0">
                <a:solidFill>
                  <a:srgbClr val="000000"/>
                </a:solidFill>
                <a:latin typeface="Arial" panose="020B0604020202020204" pitchFamily="34" charset="0"/>
              </a:rPr>
              <a:t>PROCESSO DE CONTRATAÇÃO DIRETA</a:t>
            </a:r>
            <a:endParaRPr lang="pt-BR" sz="4000" dirty="0" smtClean="0">
              <a:solidFill>
                <a:srgbClr val="000000"/>
              </a:solidFill>
              <a:latin typeface="Arial" panose="020B0604020202020204" pitchFamily="34" charset="0"/>
            </a:endParaRPr>
          </a:p>
          <a:p>
            <a:pPr algn="just"/>
            <a:endParaRPr lang="pt-BR" sz="4400" dirty="0">
              <a:solidFill>
                <a:srgbClr val="000000"/>
              </a:solidFill>
              <a:latin typeface="Times New Roman" panose="02020603050405020304" pitchFamily="18" charset="0"/>
            </a:endParaRPr>
          </a:p>
          <a:p>
            <a:pPr algn="just"/>
            <a:r>
              <a:rPr lang="pt-BR" sz="4400" b="1" dirty="0">
                <a:solidFill>
                  <a:srgbClr val="000000"/>
                </a:solidFill>
                <a:latin typeface="Arial" panose="020B0604020202020204" pitchFamily="34" charset="0"/>
              </a:rPr>
              <a:t>III - parecer jurídico e pareceres técnicos, se for o caso, que demonstrem o atendimento dos requisitos exigidos</a:t>
            </a:r>
            <a:r>
              <a:rPr lang="pt-BR" sz="4400" b="1" dirty="0" smtClean="0">
                <a:solidFill>
                  <a:srgbClr val="000000"/>
                </a:solidFill>
                <a:latin typeface="Arial" panose="020B0604020202020204" pitchFamily="34" charset="0"/>
              </a:rPr>
              <a:t>;</a:t>
            </a:r>
          </a:p>
          <a:p>
            <a:pPr algn="just"/>
            <a:endParaRPr lang="pt-BR" sz="4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56673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55963" y="581892"/>
            <a:ext cx="10141527" cy="4524315"/>
          </a:xfrm>
          <a:prstGeom prst="rect">
            <a:avLst/>
          </a:prstGeom>
        </p:spPr>
        <p:txBody>
          <a:bodyPr wrap="square">
            <a:spAutoFit/>
          </a:bodyPr>
          <a:lstStyle/>
          <a:p>
            <a:pPr algn="just"/>
            <a:r>
              <a:rPr lang="pt-BR" sz="3600" b="1" dirty="0" smtClean="0">
                <a:solidFill>
                  <a:srgbClr val="000000"/>
                </a:solidFill>
                <a:latin typeface="Arial" panose="020B0604020202020204" pitchFamily="34" charset="0"/>
              </a:rPr>
              <a:t>LEI 8666/93</a:t>
            </a:r>
          </a:p>
          <a:p>
            <a:pPr algn="just"/>
            <a:endParaRPr lang="pt-BR" sz="3600" b="1" dirty="0" smtClean="0">
              <a:solidFill>
                <a:srgbClr val="000000"/>
              </a:solidFill>
              <a:latin typeface="Arial" panose="020B0604020202020204" pitchFamily="34" charset="0"/>
            </a:endParaRPr>
          </a:p>
          <a:p>
            <a:pPr algn="just"/>
            <a:r>
              <a:rPr lang="pt-BR" sz="3600" dirty="0" smtClean="0">
                <a:solidFill>
                  <a:srgbClr val="000000"/>
                </a:solidFill>
                <a:latin typeface="Arial" panose="020B0604020202020204" pitchFamily="34" charset="0"/>
              </a:rPr>
              <a:t>Artigo 38 .......</a:t>
            </a:r>
          </a:p>
          <a:p>
            <a:pPr algn="just"/>
            <a:r>
              <a:rPr lang="pt-BR" sz="3600" dirty="0" smtClean="0">
                <a:solidFill>
                  <a:srgbClr val="000000"/>
                </a:solidFill>
                <a:latin typeface="Arial" panose="020B0604020202020204" pitchFamily="34" charset="0"/>
              </a:rPr>
              <a:t>Parágrafo</a:t>
            </a:r>
            <a:r>
              <a:rPr lang="pt-BR" sz="3600" dirty="0">
                <a:solidFill>
                  <a:srgbClr val="000000"/>
                </a:solidFill>
                <a:latin typeface="Arial" panose="020B0604020202020204" pitchFamily="34" charset="0"/>
              </a:rPr>
              <a:t> único.  As minutas de editais de licitação, bem como as dos contratos, acordos, convênios ou ajustes devem ser previamente examinadas e aprovadas por assessoria jurídica da Administração.</a:t>
            </a:r>
            <a:endParaRPr lang="pt-BR" sz="3600" dirty="0"/>
          </a:p>
        </p:txBody>
      </p:sp>
    </p:spTree>
    <p:extLst>
      <p:ext uri="{BB962C8B-B14F-4D97-AF65-F5344CB8AC3E}">
        <p14:creationId xmlns:p14="http://schemas.microsoft.com/office/powerpoint/2010/main" val="1449428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26473" y="900545"/>
            <a:ext cx="1064029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smtClean="0"/>
              <a:t>LEI 14.133/2021</a:t>
            </a:r>
          </a:p>
          <a:p>
            <a:pPr algn="just"/>
            <a:r>
              <a:rPr lang="pt-BR" altLang="pt-BR" sz="2800" b="1" dirty="0" smtClean="0"/>
              <a:t>ARTIGO 53 ......</a:t>
            </a:r>
            <a:endParaRPr lang="pt-BR" altLang="pt-BR" sz="2800" b="1" dirty="0"/>
          </a:p>
          <a:p>
            <a:pPr algn="just"/>
            <a:r>
              <a:rPr lang="pt-BR" altLang="pt-BR" sz="2800" dirty="0"/>
              <a:t>§ 1º Na elaboração do parecer jurídico, o órgão de assessoramento jurídico da Administração deverá: </a:t>
            </a:r>
          </a:p>
          <a:p>
            <a:pPr algn="just"/>
            <a:endParaRPr lang="pt-BR" altLang="pt-BR" sz="2800" dirty="0"/>
          </a:p>
          <a:p>
            <a:pPr algn="just"/>
            <a:r>
              <a:rPr lang="pt-BR" altLang="pt-BR" sz="2800" dirty="0"/>
              <a:t>I – apreciar o processo licitatório conforme critérios objetivos prévios de atribuição de prioridade; </a:t>
            </a:r>
          </a:p>
          <a:p>
            <a:pPr algn="just"/>
            <a:r>
              <a:rPr lang="pt-BR" altLang="pt-BR" sz="2800" dirty="0"/>
              <a:t>II – redigir sua manifestação com linguagem simples e compreensível e de forma clara e objetiva, com apreciação de todos os elementos indispensáveis à contratação e exposição dos pressupostos de fato e de direito levados em consideração na análise jurídica; </a:t>
            </a:r>
          </a:p>
        </p:txBody>
      </p:sp>
    </p:spTree>
    <p:extLst>
      <p:ext uri="{BB962C8B-B14F-4D97-AF65-F5344CB8AC3E}">
        <p14:creationId xmlns:p14="http://schemas.microsoft.com/office/powerpoint/2010/main" val="1971333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75854" y="762000"/>
            <a:ext cx="10806545" cy="5078313"/>
          </a:xfrm>
          <a:prstGeom prst="rect">
            <a:avLst/>
          </a:prstGeom>
        </p:spPr>
        <p:txBody>
          <a:bodyPr wrap="square">
            <a:spAutoFit/>
          </a:bodyPr>
          <a:lstStyle/>
          <a:p>
            <a:pPr algn="just"/>
            <a:r>
              <a:rPr lang="pt-BR" sz="2400" dirty="0" smtClean="0">
                <a:solidFill>
                  <a:srgbClr val="000000"/>
                </a:solidFill>
                <a:latin typeface="Arial" panose="020B0604020202020204" pitchFamily="34" charset="0"/>
              </a:rPr>
              <a:t> </a:t>
            </a:r>
            <a:r>
              <a:rPr lang="pt-BR" sz="3600" b="1" dirty="0" smtClean="0">
                <a:solidFill>
                  <a:srgbClr val="000000"/>
                </a:solidFill>
                <a:latin typeface="Arial" panose="020B0604020202020204" pitchFamily="34" charset="0"/>
              </a:rPr>
              <a:t>PROCESSO DE CONTRATAÇÃO DIRETA</a:t>
            </a:r>
            <a:endParaRPr lang="pt-BR" sz="3600" b="1" dirty="0">
              <a:solidFill>
                <a:srgbClr val="000000"/>
              </a:solidFill>
              <a:latin typeface="Arial" panose="020B0604020202020204" pitchFamily="34" charset="0"/>
            </a:endParaRPr>
          </a:p>
          <a:p>
            <a:pPr algn="just"/>
            <a:endParaRPr lang="pt-BR" sz="2400" b="1" dirty="0" smtClean="0">
              <a:solidFill>
                <a:srgbClr val="000000"/>
              </a:solidFill>
              <a:latin typeface="Arial" panose="020B0604020202020204" pitchFamily="34" charset="0"/>
            </a:endParaRPr>
          </a:p>
          <a:p>
            <a:pPr algn="just"/>
            <a:r>
              <a:rPr lang="pt-BR" sz="2400" b="1" dirty="0" smtClean="0">
                <a:solidFill>
                  <a:srgbClr val="000000"/>
                </a:solidFill>
                <a:latin typeface="Arial" panose="020B0604020202020204" pitchFamily="34" charset="0"/>
              </a:rPr>
              <a:t>IV </a:t>
            </a:r>
            <a:r>
              <a:rPr lang="pt-BR" sz="2400" b="1" dirty="0">
                <a:solidFill>
                  <a:srgbClr val="000000"/>
                </a:solidFill>
                <a:latin typeface="Arial" panose="020B0604020202020204" pitchFamily="34" charset="0"/>
              </a:rPr>
              <a:t>- demonstração da compatibilidade da previsão de recursos orçamentários com o compromisso a ser assumido</a:t>
            </a:r>
            <a:r>
              <a:rPr lang="pt-BR" sz="2400" b="1" dirty="0" smtClean="0">
                <a:solidFill>
                  <a:srgbClr val="000000"/>
                </a:solidFill>
                <a:latin typeface="Arial" panose="020B0604020202020204" pitchFamily="34" charset="0"/>
              </a:rPr>
              <a:t>;</a:t>
            </a:r>
          </a:p>
          <a:p>
            <a:pPr algn="just"/>
            <a:endParaRPr lang="pt-BR" sz="2400" dirty="0">
              <a:solidFill>
                <a:srgbClr val="000000"/>
              </a:solidFill>
              <a:latin typeface="Arial" panose="020B0604020202020204" pitchFamily="34" charset="0"/>
            </a:endParaRPr>
          </a:p>
          <a:p>
            <a:pPr algn="just"/>
            <a:r>
              <a:rPr lang="pt-BR" sz="2400" dirty="0" smtClean="0">
                <a:solidFill>
                  <a:srgbClr val="000000"/>
                </a:solidFill>
                <a:latin typeface="Arial" panose="020B0604020202020204" pitchFamily="34" charset="0"/>
              </a:rPr>
              <a:t>► Parecer Contábil</a:t>
            </a:r>
          </a:p>
          <a:p>
            <a:pPr algn="just"/>
            <a:endParaRPr lang="pt-BR" sz="2400" dirty="0">
              <a:solidFill>
                <a:srgbClr val="000000"/>
              </a:solidFill>
              <a:latin typeface="Arial" panose="020B0604020202020204" pitchFamily="34" charset="0"/>
            </a:endParaRPr>
          </a:p>
          <a:p>
            <a:pPr algn="just"/>
            <a:endParaRPr lang="pt-BR" sz="2400" dirty="0">
              <a:solidFill>
                <a:srgbClr val="000000"/>
              </a:solidFill>
              <a:latin typeface="Times New Roman" panose="02020603050405020304" pitchFamily="18" charset="0"/>
            </a:endParaRPr>
          </a:p>
          <a:p>
            <a:pPr algn="just"/>
            <a:r>
              <a:rPr lang="pt-BR" sz="2400" b="1" dirty="0">
                <a:solidFill>
                  <a:srgbClr val="000000"/>
                </a:solidFill>
                <a:latin typeface="Arial" panose="020B0604020202020204" pitchFamily="34" charset="0"/>
              </a:rPr>
              <a:t>V - comprovação de que o contratado preenche os requisitos de habilitação e qualificação mínima necessária</a:t>
            </a:r>
            <a:r>
              <a:rPr lang="pt-BR" sz="2400" b="1" dirty="0" smtClean="0">
                <a:solidFill>
                  <a:srgbClr val="000000"/>
                </a:solidFill>
                <a:latin typeface="Arial" panose="020B0604020202020204" pitchFamily="34" charset="0"/>
              </a:rPr>
              <a:t>;</a:t>
            </a:r>
          </a:p>
          <a:p>
            <a:pPr algn="just"/>
            <a:endParaRPr lang="pt-BR" sz="2400" b="1" dirty="0" smtClean="0">
              <a:solidFill>
                <a:srgbClr val="000000"/>
              </a:solidFill>
              <a:latin typeface="Arial" panose="020B0604020202020204" pitchFamily="34" charset="0"/>
            </a:endParaRPr>
          </a:p>
          <a:p>
            <a:pPr algn="just"/>
            <a:r>
              <a:rPr lang="pt-BR" sz="2400" dirty="0" smtClean="0">
                <a:solidFill>
                  <a:srgbClr val="000000"/>
                </a:solidFill>
                <a:latin typeface="Arial" panose="020B0604020202020204" pitchFamily="34" charset="0"/>
              </a:rPr>
              <a:t>► pode exigir amostra</a:t>
            </a:r>
          </a:p>
          <a:p>
            <a:pPr algn="just"/>
            <a:endParaRPr lang="pt-B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83171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51164" y="665018"/>
            <a:ext cx="10931236" cy="5262979"/>
          </a:xfrm>
          <a:prstGeom prst="rect">
            <a:avLst/>
          </a:prstGeom>
        </p:spPr>
        <p:txBody>
          <a:bodyPr wrap="square">
            <a:spAutoFit/>
          </a:bodyPr>
          <a:lstStyle/>
          <a:p>
            <a:pPr algn="just"/>
            <a:r>
              <a:rPr lang="pt-BR" sz="2400" b="1" dirty="0" smtClean="0">
                <a:solidFill>
                  <a:srgbClr val="000000"/>
                </a:solidFill>
                <a:latin typeface="Arial" panose="020B0604020202020204" pitchFamily="34" charset="0"/>
              </a:rPr>
              <a:t> </a:t>
            </a:r>
            <a:r>
              <a:rPr lang="pt-BR" sz="2400" b="1" dirty="0" smtClean="0">
                <a:solidFill>
                  <a:srgbClr val="000000"/>
                </a:solidFill>
                <a:latin typeface="Arial" panose="020B0604020202020204" pitchFamily="34" charset="0"/>
                <a:cs typeface="Arial" panose="020B0604020202020204" pitchFamily="34" charset="0"/>
              </a:rPr>
              <a:t>PROCESSO DE CONTRATAÇÃO DIRETA </a:t>
            </a:r>
          </a:p>
          <a:p>
            <a:pPr algn="just"/>
            <a:endParaRPr lang="pt-BR" sz="2400" b="1" dirty="0" smtClean="0">
              <a:solidFill>
                <a:srgbClr val="000000"/>
              </a:solidFill>
              <a:latin typeface="Arial" panose="020B0604020202020204" pitchFamily="34" charset="0"/>
              <a:cs typeface="Arial" panose="020B0604020202020204" pitchFamily="34" charset="0"/>
            </a:endParaRPr>
          </a:p>
          <a:p>
            <a:pPr algn="just"/>
            <a:r>
              <a:rPr lang="pt-BR" sz="2400" b="1" dirty="0" smtClean="0">
                <a:solidFill>
                  <a:srgbClr val="000000"/>
                </a:solidFill>
                <a:latin typeface="Arial" panose="020B0604020202020204" pitchFamily="34" charset="0"/>
                <a:cs typeface="Arial" panose="020B0604020202020204" pitchFamily="34" charset="0"/>
              </a:rPr>
              <a:t>VI </a:t>
            </a:r>
            <a:r>
              <a:rPr lang="pt-BR" sz="2400" b="1" dirty="0">
                <a:solidFill>
                  <a:srgbClr val="000000"/>
                </a:solidFill>
                <a:latin typeface="Arial" panose="020B0604020202020204" pitchFamily="34" charset="0"/>
                <a:cs typeface="Arial" panose="020B0604020202020204" pitchFamily="34" charset="0"/>
              </a:rPr>
              <a:t>- razão da escolha do contratado</a:t>
            </a:r>
            <a:r>
              <a:rPr lang="pt-BR" sz="2400" b="1" dirty="0" smtClean="0">
                <a:solidFill>
                  <a:srgbClr val="000000"/>
                </a:solidFill>
                <a:latin typeface="Arial" panose="020B0604020202020204" pitchFamily="34" charset="0"/>
                <a:cs typeface="Arial" panose="020B0604020202020204" pitchFamily="34" charset="0"/>
              </a:rPr>
              <a:t>;</a:t>
            </a:r>
          </a:p>
          <a:p>
            <a:pPr algn="just"/>
            <a:endParaRPr lang="pt-BR" sz="2400" b="1" dirty="0">
              <a:solidFill>
                <a:srgbClr val="000000"/>
              </a:solidFill>
              <a:latin typeface="Arial" panose="020B0604020202020204" pitchFamily="34" charset="0"/>
              <a:cs typeface="Arial" panose="020B0604020202020204" pitchFamily="34" charset="0"/>
            </a:endParaRPr>
          </a:p>
          <a:p>
            <a:pPr algn="just"/>
            <a:r>
              <a:rPr lang="pt-BR" sz="2400" dirty="0" smtClean="0">
                <a:solidFill>
                  <a:srgbClr val="000000"/>
                </a:solidFill>
                <a:latin typeface="Arial" panose="020B0604020202020204" pitchFamily="34" charset="0"/>
                <a:cs typeface="Arial" panose="020B0604020202020204" pitchFamily="34" charset="0"/>
              </a:rPr>
              <a:t>► utilize critérios objetivos que permitem justificar a escolha</a:t>
            </a:r>
          </a:p>
          <a:p>
            <a:pPr algn="just"/>
            <a:endParaRPr lang="pt-BR" sz="2400" dirty="0">
              <a:solidFill>
                <a:srgbClr val="000000"/>
              </a:solidFill>
              <a:latin typeface="Arial" panose="020B0604020202020204" pitchFamily="34" charset="0"/>
              <a:cs typeface="Arial" panose="020B0604020202020204" pitchFamily="34" charset="0"/>
            </a:endParaRPr>
          </a:p>
          <a:p>
            <a:pPr algn="just"/>
            <a:r>
              <a:rPr lang="pt-BR" sz="2400" b="1" dirty="0">
                <a:solidFill>
                  <a:srgbClr val="000000"/>
                </a:solidFill>
                <a:latin typeface="Arial" panose="020B0604020202020204" pitchFamily="34" charset="0"/>
                <a:cs typeface="Arial" panose="020B0604020202020204" pitchFamily="34" charset="0"/>
              </a:rPr>
              <a:t>VII - justificativa de preço</a:t>
            </a:r>
            <a:r>
              <a:rPr lang="pt-BR" sz="2400" b="1" dirty="0" smtClean="0">
                <a:solidFill>
                  <a:srgbClr val="000000"/>
                </a:solidFill>
                <a:latin typeface="Arial" panose="020B0604020202020204" pitchFamily="34" charset="0"/>
                <a:cs typeface="Arial" panose="020B0604020202020204" pitchFamily="34" charset="0"/>
              </a:rPr>
              <a:t>;</a:t>
            </a:r>
          </a:p>
          <a:p>
            <a:pPr algn="just"/>
            <a:endParaRPr lang="pt-BR" sz="2400" dirty="0" smtClean="0">
              <a:solidFill>
                <a:srgbClr val="000000"/>
              </a:solidFill>
              <a:latin typeface="Arial" panose="020B0604020202020204" pitchFamily="34" charset="0"/>
              <a:cs typeface="Arial" panose="020B0604020202020204" pitchFamily="34" charset="0"/>
            </a:endParaRPr>
          </a:p>
          <a:p>
            <a:pPr algn="just"/>
            <a:r>
              <a:rPr lang="pt-BR" sz="2400" dirty="0" smtClean="0">
                <a:solidFill>
                  <a:srgbClr val="000000"/>
                </a:solidFill>
                <a:latin typeface="Arial" panose="020B0604020202020204" pitchFamily="34" charset="0"/>
                <a:cs typeface="Arial" panose="020B0604020202020204" pitchFamily="34" charset="0"/>
              </a:rPr>
              <a:t>►preço de mercado e menor valor entre os interessados em fornecer o objeto</a:t>
            </a:r>
          </a:p>
          <a:p>
            <a:pPr algn="just"/>
            <a:endParaRPr lang="pt-BR" sz="2400" dirty="0">
              <a:solidFill>
                <a:srgbClr val="000000"/>
              </a:solidFill>
              <a:latin typeface="Arial" panose="020B0604020202020204" pitchFamily="34" charset="0"/>
              <a:cs typeface="Arial" panose="020B0604020202020204" pitchFamily="34" charset="0"/>
            </a:endParaRPr>
          </a:p>
          <a:p>
            <a:pPr algn="just"/>
            <a:r>
              <a:rPr lang="pt-BR" sz="2400" b="1" dirty="0">
                <a:solidFill>
                  <a:srgbClr val="000000"/>
                </a:solidFill>
                <a:latin typeface="Arial" panose="020B0604020202020204" pitchFamily="34" charset="0"/>
                <a:cs typeface="Arial" panose="020B0604020202020204" pitchFamily="34" charset="0"/>
              </a:rPr>
              <a:t>VIII - autorização da autoridade competente</a:t>
            </a:r>
            <a:r>
              <a:rPr lang="pt-BR" sz="2400" b="1" dirty="0" smtClean="0">
                <a:solidFill>
                  <a:srgbClr val="000000"/>
                </a:solidFill>
                <a:latin typeface="Arial" panose="020B0604020202020204" pitchFamily="34" charset="0"/>
                <a:cs typeface="Arial" panose="020B0604020202020204" pitchFamily="34" charset="0"/>
              </a:rPr>
              <a:t>.</a:t>
            </a:r>
          </a:p>
          <a:p>
            <a:pPr algn="just"/>
            <a:endParaRPr lang="pt-BR" sz="2400" b="1" dirty="0" smtClean="0">
              <a:solidFill>
                <a:srgbClr val="000000"/>
              </a:solidFill>
              <a:latin typeface="Arial" panose="020B0604020202020204" pitchFamily="34" charset="0"/>
              <a:cs typeface="Arial" panose="020B0604020202020204" pitchFamily="34" charset="0"/>
            </a:endParaRPr>
          </a:p>
          <a:p>
            <a:pPr algn="just"/>
            <a:r>
              <a:rPr lang="pt-BR" sz="2400" b="1" dirty="0" smtClean="0">
                <a:solidFill>
                  <a:srgbClr val="000000"/>
                </a:solidFill>
                <a:latin typeface="Arial" panose="020B0604020202020204" pitchFamily="34" charset="0"/>
                <a:cs typeface="Arial" panose="020B0604020202020204" pitchFamily="34" charset="0"/>
              </a:rPr>
              <a:t>►</a:t>
            </a:r>
            <a:r>
              <a:rPr lang="pt-BR" sz="2000" dirty="0" smtClean="0">
                <a:solidFill>
                  <a:srgbClr val="000000"/>
                </a:solidFill>
                <a:latin typeface="Arial" panose="020B0604020202020204" pitchFamily="34" charset="0"/>
                <a:cs typeface="Arial" panose="020B0604020202020204" pitchFamily="34" charset="0"/>
              </a:rPr>
              <a:t>Prefeito ou Secretário</a:t>
            </a:r>
            <a:endParaRPr lang="pt-BR" sz="2400" b="1" dirty="0" smtClean="0">
              <a:solidFill>
                <a:srgbClr val="000000"/>
              </a:solidFill>
              <a:latin typeface="Arial" panose="020B0604020202020204" pitchFamily="34" charset="0"/>
              <a:cs typeface="Arial" panose="020B0604020202020204" pitchFamily="34" charset="0"/>
            </a:endParaRPr>
          </a:p>
          <a:p>
            <a:pPr algn="just"/>
            <a:endParaRPr lang="pt-BR" sz="24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944514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18247349"/>
              </p:ext>
            </p:extLst>
          </p:nvPr>
        </p:nvGraphicFramePr>
        <p:xfrm>
          <a:off x="609597" y="692728"/>
          <a:ext cx="10751130" cy="5514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ta para baixo 1"/>
          <p:cNvSpPr/>
          <p:nvPr/>
        </p:nvSpPr>
        <p:spPr>
          <a:xfrm>
            <a:off x="8409710" y="1246910"/>
            <a:ext cx="1510146" cy="1385454"/>
          </a:xfrm>
          <a:prstGeom prst="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559804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29459733"/>
              </p:ext>
            </p:extLst>
          </p:nvPr>
        </p:nvGraphicFramePr>
        <p:xfrm>
          <a:off x="1385454" y="872836"/>
          <a:ext cx="9795164" cy="550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otão de ação: Avançar ou Próximo 2">
            <a:hlinkClick r:id="" action="ppaction://hlinkshowjump?jump=nextslide" highlightClick="1"/>
          </p:cNvPr>
          <p:cNvSpPr/>
          <p:nvPr/>
        </p:nvSpPr>
        <p:spPr>
          <a:xfrm>
            <a:off x="4003963" y="1787237"/>
            <a:ext cx="1011381" cy="13877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16982174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7527" y="845127"/>
            <a:ext cx="10224655" cy="4985980"/>
          </a:xfrm>
          <a:prstGeom prst="rect">
            <a:avLst/>
          </a:prstGeom>
        </p:spPr>
        <p:txBody>
          <a:bodyPr wrap="square">
            <a:spAutoFit/>
          </a:bodyPr>
          <a:lstStyle/>
          <a:p>
            <a:pPr algn="just"/>
            <a:endParaRPr lang="pt-BR" dirty="0" smtClean="0">
              <a:solidFill>
                <a:srgbClr val="000000"/>
              </a:solidFill>
              <a:latin typeface="Arial" panose="020B0604020202020204" pitchFamily="34" charset="0"/>
            </a:endParaRPr>
          </a:p>
          <a:p>
            <a:pPr algn="just"/>
            <a:r>
              <a:rPr lang="pt-BR" sz="2000" b="0" i="0" dirty="0" smtClean="0">
                <a:solidFill>
                  <a:srgbClr val="000000"/>
                </a:solidFill>
                <a:effectLst/>
                <a:latin typeface="Arial" panose="020B0604020202020204" pitchFamily="34" charset="0"/>
              </a:rPr>
              <a:t>► </a:t>
            </a:r>
            <a:r>
              <a:rPr lang="pt-BR" sz="2000" b="1" i="0" dirty="0" smtClean="0">
                <a:solidFill>
                  <a:srgbClr val="000000"/>
                </a:solidFill>
                <a:effectLst/>
                <a:latin typeface="Arial" panose="020B0604020202020204" pitchFamily="34" charset="0"/>
              </a:rPr>
              <a:t>SOBREPREÇO E    SUPERFATURAMENTO</a:t>
            </a:r>
          </a:p>
          <a:p>
            <a:pPr algn="just"/>
            <a:endParaRPr lang="pt-BR" sz="2000" b="1" dirty="0">
              <a:solidFill>
                <a:srgbClr val="000000"/>
              </a:solidFill>
              <a:latin typeface="Arial" panose="020B0604020202020204" pitchFamily="34" charset="0"/>
            </a:endParaRPr>
          </a:p>
          <a:p>
            <a:pPr marL="342900" indent="-342900" algn="just">
              <a:buAutoNum type="alphaLcParenR"/>
            </a:pPr>
            <a:r>
              <a:rPr lang="pt-BR" sz="2000" dirty="0" smtClean="0">
                <a:latin typeface="Arial" panose="020B0604020202020204" pitchFamily="34" charset="0"/>
                <a:cs typeface="Arial" panose="020B0604020202020204" pitchFamily="34" charset="0"/>
              </a:rPr>
              <a:t>medição </a:t>
            </a:r>
            <a:r>
              <a:rPr lang="pt-BR" sz="2000" dirty="0">
                <a:latin typeface="Arial" panose="020B0604020202020204" pitchFamily="34" charset="0"/>
                <a:cs typeface="Arial" panose="020B0604020202020204" pitchFamily="34" charset="0"/>
              </a:rPr>
              <a:t>de quantidades superiores às efetivamente executadas ou fornecidas</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b) deficiência na execução de obras e de serviços de engenharia que resulte em diminuição da sua qualidade, vida útil ou segurança</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c) alterações no orçamento de obras e de serviços de engenharia que causem desequilíbrio econômico-financeiro do contrato em favor do contratado</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d) outras alterações de cláusulas financeiras que gerem recebimentos contratuais antecipados, distorção do cronograma físico-financeiro, prorrogação injustificada do prazo contratual com custos adicionais para a Administração ou reajuste irregular de preços;</a:t>
            </a:r>
          </a:p>
          <a:p>
            <a:pPr algn="just"/>
            <a:endParaRPr lang="pt-BR" sz="2000" b="1" i="0" dirty="0">
              <a:solidFill>
                <a:srgbClr val="000000"/>
              </a:solidFill>
              <a:effectLst/>
              <a:latin typeface="Times New Roman" panose="02020603050405020304" pitchFamily="18" charset="0"/>
            </a:endParaRPr>
          </a:p>
        </p:txBody>
      </p:sp>
      <p:sp>
        <p:nvSpPr>
          <p:cNvPr id="3" name="Seta em Forma de U 2"/>
          <p:cNvSpPr/>
          <p:nvPr/>
        </p:nvSpPr>
        <p:spPr>
          <a:xfrm>
            <a:off x="6719455" y="969819"/>
            <a:ext cx="900822" cy="678872"/>
          </a:xfrm>
          <a:prstGeom prst="uturnArrow">
            <a:avLst>
              <a:gd name="adj1" fmla="val 25000"/>
              <a:gd name="adj2" fmla="val 25000"/>
              <a:gd name="adj3" fmla="val 25000"/>
              <a:gd name="adj4" fmla="val 37437"/>
              <a:gd name="adj5" fmla="val 7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4002553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89709" y="512618"/>
            <a:ext cx="10612581" cy="6494085"/>
          </a:xfrm>
          <a:prstGeom prst="rect">
            <a:avLst/>
          </a:prstGeom>
        </p:spPr>
        <p:txBody>
          <a:bodyPr wrap="square">
            <a:spAutoFit/>
          </a:bodyPr>
          <a:lstStyle/>
          <a:p>
            <a:pPr algn="just"/>
            <a:r>
              <a:rPr lang="pt-BR" altLang="pt-BR" sz="3200" b="1" dirty="0">
                <a:latin typeface="Arial" panose="020B0604020202020204" pitchFamily="34" charset="0"/>
                <a:cs typeface="Arial" panose="020B0604020202020204" pitchFamily="34" charset="0"/>
              </a:rPr>
              <a:t>Art. 141. </a:t>
            </a:r>
            <a:r>
              <a:rPr lang="pt-BR" altLang="pt-BR" sz="3200" dirty="0">
                <a:latin typeface="Arial" panose="020B0604020202020204" pitchFamily="34" charset="0"/>
                <a:cs typeface="Arial" panose="020B0604020202020204" pitchFamily="34" charset="0"/>
              </a:rPr>
              <a:t>No dever de pagamento pela Administração será observada a ordem cronológica para cada fonte diferenciada de recursos, subdividida pelas seguintes categorias de contratos: </a:t>
            </a:r>
          </a:p>
          <a:p>
            <a:pPr algn="just"/>
            <a:r>
              <a:rPr lang="pt-BR" altLang="pt-BR" sz="3200" dirty="0">
                <a:latin typeface="Arial" panose="020B0604020202020204" pitchFamily="34" charset="0"/>
                <a:cs typeface="Arial" panose="020B0604020202020204" pitchFamily="34" charset="0"/>
              </a:rPr>
              <a:t>I – fornecimento de bens; </a:t>
            </a:r>
          </a:p>
          <a:p>
            <a:pPr algn="just"/>
            <a:r>
              <a:rPr lang="pt-BR" altLang="pt-BR" sz="3200" dirty="0">
                <a:latin typeface="Arial" panose="020B0604020202020204" pitchFamily="34" charset="0"/>
                <a:cs typeface="Arial" panose="020B0604020202020204" pitchFamily="34" charset="0"/>
              </a:rPr>
              <a:t>II – locações; </a:t>
            </a:r>
          </a:p>
          <a:p>
            <a:pPr algn="just"/>
            <a:r>
              <a:rPr lang="pt-BR" altLang="pt-BR" sz="3200" dirty="0">
                <a:latin typeface="Arial" panose="020B0604020202020204" pitchFamily="34" charset="0"/>
                <a:cs typeface="Arial" panose="020B0604020202020204" pitchFamily="34" charset="0"/>
              </a:rPr>
              <a:t>III – prestação de serviços; </a:t>
            </a:r>
          </a:p>
          <a:p>
            <a:pPr algn="just"/>
            <a:r>
              <a:rPr lang="pt-BR" altLang="pt-BR" sz="3200" dirty="0">
                <a:latin typeface="Arial" panose="020B0604020202020204" pitchFamily="34" charset="0"/>
                <a:cs typeface="Arial" panose="020B0604020202020204" pitchFamily="34" charset="0"/>
              </a:rPr>
              <a:t>IV – realização de obras. </a:t>
            </a:r>
          </a:p>
          <a:p>
            <a:pPr algn="just"/>
            <a:endParaRPr lang="pt-BR" altLang="pt-BR" sz="3200" dirty="0">
              <a:latin typeface="Arial" panose="020B0604020202020204" pitchFamily="34" charset="0"/>
              <a:cs typeface="Arial" panose="020B0604020202020204" pitchFamily="34" charset="0"/>
            </a:endParaRPr>
          </a:p>
          <a:p>
            <a:pPr algn="just"/>
            <a:r>
              <a:rPr lang="pt-BR" altLang="pt-BR" sz="3200" b="1" dirty="0">
                <a:latin typeface="Arial" panose="020B0604020202020204" pitchFamily="34" charset="0"/>
                <a:cs typeface="Arial" panose="020B0604020202020204" pitchFamily="34" charset="0"/>
              </a:rPr>
              <a:t>§ 1º ► QUEBRA DA ORDEM CRONOLÓGICA</a:t>
            </a:r>
          </a:p>
          <a:p>
            <a:pPr algn="just"/>
            <a:endParaRPr lang="pt-BR" altLang="pt-BR" sz="3200" dirty="0">
              <a:latin typeface="Arial" panose="020B0604020202020204" pitchFamily="34" charset="0"/>
              <a:cs typeface="Arial" panose="020B0604020202020204" pitchFamily="34" charset="0"/>
            </a:endParaRPr>
          </a:p>
          <a:p>
            <a:pPr algn="just"/>
            <a:endParaRPr lang="pt-BR" altLang="pt-BR" sz="3200" dirty="0">
              <a:latin typeface="Arial" panose="020B0604020202020204" pitchFamily="34" charset="0"/>
              <a:cs typeface="Arial" panose="020B0604020202020204" pitchFamily="34" charset="0"/>
            </a:endParaRPr>
          </a:p>
          <a:p>
            <a:pPr algn="just"/>
            <a:endParaRPr lang="pt-BR" alt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92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955964" y="836613"/>
            <a:ext cx="1044632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800" b="1" dirty="0"/>
              <a:t>Art. 145. </a:t>
            </a:r>
            <a:r>
              <a:rPr lang="pt-BR" altLang="pt-BR" sz="2800" dirty="0"/>
              <a:t>Não será permitido pagamento antecipado, parcial ou total, relativo a parcelas contratuais vinculadas ao fornecimento de bens, à execução de obras ou à prestação de serviços. </a:t>
            </a:r>
          </a:p>
          <a:p>
            <a:pPr algn="just"/>
            <a:endParaRPr lang="pt-BR" altLang="pt-BR" sz="2800" dirty="0"/>
          </a:p>
          <a:p>
            <a:pPr algn="just"/>
            <a:r>
              <a:rPr lang="pt-BR" altLang="pt-BR" sz="2800" dirty="0"/>
              <a:t>§ 1º </a:t>
            </a:r>
            <a:r>
              <a:rPr lang="pt-BR" altLang="pt-BR" sz="2800" b="1" dirty="0"/>
              <a:t>Somente será permitida a antecipação de pagamento se propiciar sensível economia de recursos ou se representar condição indispensável para a obtenção do bem ou para a prestação do serviço</a:t>
            </a:r>
            <a:r>
              <a:rPr lang="pt-BR" altLang="pt-BR" sz="2800" dirty="0"/>
              <a:t>, hipótese em que deverá ser previamente justificado no processo licitatório e expressamente previsto no edital de licitação ou instrumento formal de contratação direta. </a:t>
            </a:r>
          </a:p>
        </p:txBody>
      </p:sp>
    </p:spTree>
    <p:extLst>
      <p:ext uri="{BB962C8B-B14F-4D97-AF65-F5344CB8AC3E}">
        <p14:creationId xmlns:p14="http://schemas.microsoft.com/office/powerpoint/2010/main" val="3179571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48146" y="1277829"/>
            <a:ext cx="1072341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82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			</a:t>
            </a:r>
            <a:r>
              <a:rPr kumimoji="0" lang="pt-BR" altLang="pt-BR" sz="4000" b="1" i="0" u="none" strike="noStrike" cap="none" normalizeH="0" baseline="0" dirty="0" smtClean="0">
                <a:ln>
                  <a:noFill/>
                </a:ln>
                <a:solidFill>
                  <a:srgbClr val="000000"/>
                </a:solidFill>
                <a:effectLst/>
                <a:cs typeface="Arial" panose="020B0604020202020204" pitchFamily="34" charset="0"/>
              </a:rPr>
              <a:t>LEI 8666/93</a:t>
            </a:r>
          </a:p>
          <a:p>
            <a:pPr marL="0" marR="0" lvl="0" indent="268288" algn="just" defTabSz="914400" rtl="0" eaLnBrk="0" fontAlgn="base" latinLnBrk="0" hangingPunct="0">
              <a:lnSpc>
                <a:spcPct val="100000"/>
              </a:lnSpc>
              <a:spcBef>
                <a:spcPct val="0"/>
              </a:spcBef>
              <a:spcAft>
                <a:spcPct val="0"/>
              </a:spcAft>
              <a:buClrTx/>
              <a:buSzTx/>
              <a:buFontTx/>
              <a:buNone/>
              <a:tabLst/>
            </a:pPr>
            <a:endParaRPr lang="pt-BR" altLang="pt-BR" sz="2800" dirty="0">
              <a:solidFill>
                <a:srgbClr val="000000"/>
              </a:solidFill>
              <a:cs typeface="Arial" panose="020B0604020202020204"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Art. 9</a:t>
            </a:r>
            <a:r>
              <a:rPr kumimoji="0" lang="pt-BR" altLang="pt-BR" sz="2800" b="0" i="0" u="sng" strike="noStrike" cap="none" normalizeH="0" baseline="30000" dirty="0" smtClean="0">
                <a:ln>
                  <a:noFill/>
                </a:ln>
                <a:solidFill>
                  <a:srgbClr val="000000"/>
                </a:solidFill>
                <a:effectLst/>
                <a:cs typeface="Arial" panose="020B0604020202020204" pitchFamily="34" charset="0"/>
              </a:rPr>
              <a:t>o</a:t>
            </a:r>
            <a:r>
              <a:rPr kumimoji="0" lang="pt-BR" altLang="pt-BR" sz="2800" b="0" i="0" u="none" strike="noStrike" cap="none" normalizeH="0" baseline="0" dirty="0" smtClean="0">
                <a:ln>
                  <a:noFill/>
                </a:ln>
                <a:solidFill>
                  <a:srgbClr val="000000"/>
                </a:solidFill>
                <a:effectLst/>
                <a:cs typeface="Arial" panose="020B0604020202020204" pitchFamily="34" charset="0"/>
              </a:rPr>
              <a:t>  Não poderá participar, direta ou indiretamente, da licitação ou da execução de obra ou serviço e do fornecimento de bens a eles necessários:</a:t>
            </a:r>
            <a:endParaRPr kumimoji="0" lang="pt-BR" altLang="pt-BR" sz="2800" b="0" i="0" u="none" strike="noStrike" cap="none" normalizeH="0" baseline="0" dirty="0" smtClean="0">
              <a:ln>
                <a:noFill/>
              </a:ln>
              <a:solidFill>
                <a:schemeClr val="tx1"/>
              </a:solidFill>
              <a:effectLst/>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pt-BR" altLang="pt-BR" sz="2800" b="0" i="0" u="none" strike="noStrike" cap="none" normalizeH="0" baseline="0" dirty="0" smtClean="0">
                <a:ln>
                  <a:noFill/>
                </a:ln>
                <a:solidFill>
                  <a:srgbClr val="000000"/>
                </a:solidFill>
                <a:effectLst/>
                <a:cs typeface="Arial" panose="020B0604020202020204" pitchFamily="34" charset="0"/>
              </a:rPr>
              <a:t>III - servidor ou dirigente de órgão ou entidade contratante ou responsável pela licitação.</a:t>
            </a:r>
            <a:endParaRPr kumimoji="0" lang="pt-BR" altLang="pt-BR"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3230653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762001" y="498764"/>
            <a:ext cx="106680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400" dirty="0"/>
              <a:t>Art. 176. Os Municípios com até 20.000 (vinte mil) habitantes terão o prazo de 6 (seis) anos, contado da data de publicação desta Lei, para cumprimento:</a:t>
            </a:r>
          </a:p>
          <a:p>
            <a:pPr algn="just"/>
            <a:r>
              <a:rPr lang="pt-BR" altLang="pt-BR" sz="2400" dirty="0"/>
              <a:t> </a:t>
            </a:r>
          </a:p>
          <a:p>
            <a:pPr algn="just"/>
            <a:r>
              <a:rPr lang="pt-BR" altLang="pt-BR" sz="2400" dirty="0"/>
              <a:t>I – dos requisitos estabelecidos no art. 7º e no </a:t>
            </a:r>
            <a:r>
              <a:rPr lang="pt-BR" altLang="pt-BR" sz="2400" i="1" dirty="0"/>
              <a:t>caput </a:t>
            </a:r>
            <a:r>
              <a:rPr lang="pt-BR" altLang="pt-BR" sz="2400" dirty="0"/>
              <a:t>do art. 8º desta Lei; </a:t>
            </a:r>
          </a:p>
          <a:p>
            <a:pPr algn="just"/>
            <a:r>
              <a:rPr lang="pt-BR" altLang="pt-BR" sz="2400" dirty="0"/>
              <a:t>II – da obrigatoriedade de realização da licitação sob a forma eletrônica a que se refere o § 2º do art. 17 desta Lei;</a:t>
            </a:r>
          </a:p>
          <a:p>
            <a:pPr algn="just"/>
            <a:r>
              <a:rPr lang="pt-BR" altLang="pt-BR" sz="2400" dirty="0"/>
              <a:t> III – das regras relativas à divulgação em sítio eletrônico oficial. </a:t>
            </a:r>
          </a:p>
          <a:p>
            <a:pPr algn="just"/>
            <a:r>
              <a:rPr lang="pt-BR" altLang="pt-BR" sz="2400" dirty="0"/>
              <a:t>Parágrafo único. Enquanto não adotarem o PNCP, os Municípios a que se refere o </a:t>
            </a:r>
            <a:r>
              <a:rPr lang="pt-BR" altLang="pt-BR" sz="2400" i="1" dirty="0"/>
              <a:t>caput </a:t>
            </a:r>
            <a:r>
              <a:rPr lang="pt-BR" altLang="pt-BR" sz="2400" dirty="0"/>
              <a:t>deste artigo deverão: </a:t>
            </a:r>
          </a:p>
          <a:p>
            <a:pPr algn="just"/>
            <a:r>
              <a:rPr lang="pt-BR" altLang="pt-BR" sz="2400" dirty="0"/>
              <a:t>I – publicar, em diário oficial, as informações que esta Lei exige que sejam divulgadas em sítio eletrônico oficial, admitida a publicação de extrato; </a:t>
            </a:r>
          </a:p>
          <a:p>
            <a:pPr algn="just"/>
            <a:r>
              <a:rPr lang="pt-BR" altLang="pt-BR" sz="2400" dirty="0"/>
              <a:t>II – disponibilizar a versão física dos documentos em suas repartições, vedada a cobrança de qualquer valor, salvo o referente ao fornecimento de edital ou de cópia de documento, que não será superior ao custo de sua reprodução gráfica. </a:t>
            </a:r>
          </a:p>
          <a:p>
            <a:pPr algn="just"/>
            <a:r>
              <a:rPr lang="pt-BR" altLang="pt-BR" sz="2000" dirty="0"/>
              <a:t> </a:t>
            </a:r>
          </a:p>
        </p:txBody>
      </p:sp>
      <p:sp>
        <p:nvSpPr>
          <p:cNvPr id="3" name="Retângulo 2"/>
          <p:cNvSpPr/>
          <p:nvPr/>
        </p:nvSpPr>
        <p:spPr>
          <a:xfrm>
            <a:off x="2992582" y="1136073"/>
            <a:ext cx="3754582" cy="923330"/>
          </a:xfrm>
          <a:prstGeom prst="rect">
            <a:avLst/>
          </a:prstGeom>
          <a:noFill/>
        </p:spPr>
        <p:txBody>
          <a:bodyPr wrap="square" lIns="91440" tIns="45720" rIns="91440" bIns="45720">
            <a:spAutoFit/>
          </a:bodyPr>
          <a:lstStyle/>
          <a:p>
            <a:pPr algn="ctr"/>
            <a:r>
              <a:rPr lang="pt-B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Abril/2027</a:t>
            </a:r>
            <a:endParaRPr lang="pt-B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399647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00545" y="678873"/>
            <a:ext cx="10487891" cy="4832092"/>
          </a:xfrm>
          <a:prstGeom prst="rect">
            <a:avLst/>
          </a:prstGeom>
        </p:spPr>
        <p:txBody>
          <a:bodyPr wrap="square">
            <a:spAutoFit/>
          </a:bodyPr>
          <a:lstStyle/>
          <a:p>
            <a:r>
              <a:rPr lang="pt-BR" sz="2800" dirty="0" smtClean="0">
                <a:solidFill>
                  <a:srgbClr val="000000"/>
                </a:solidFill>
                <a:latin typeface="Arial" panose="020B0604020202020204" pitchFamily="34" charset="0"/>
              </a:rPr>
              <a:t>CATÁLOGO ELETRÔNICO – artigo 19</a:t>
            </a:r>
          </a:p>
          <a:p>
            <a:endParaRPr lang="pt-BR" sz="2800" dirty="0">
              <a:solidFill>
                <a:srgbClr val="000000"/>
              </a:solidFill>
              <a:latin typeface="Arial" panose="020B0604020202020204" pitchFamily="34" charset="0"/>
            </a:endParaRPr>
          </a:p>
          <a:p>
            <a:pPr algn="just"/>
            <a:r>
              <a:rPr lang="pt-BR" sz="2800" dirty="0" smtClean="0">
                <a:solidFill>
                  <a:srgbClr val="000000"/>
                </a:solidFill>
                <a:latin typeface="Arial" panose="020B0604020202020204" pitchFamily="34" charset="0"/>
              </a:rPr>
              <a:t>►criar </a:t>
            </a:r>
            <a:r>
              <a:rPr lang="pt-BR" sz="2800" dirty="0">
                <a:solidFill>
                  <a:srgbClr val="000000"/>
                </a:solidFill>
                <a:latin typeface="Arial" panose="020B0604020202020204" pitchFamily="34" charset="0"/>
              </a:rPr>
              <a:t>catálogo eletrônico de padronização de compras, serviços e obras, admitida a adoção do catálogo do Poder Executivo federal por todos os entes federativos</a:t>
            </a:r>
            <a:r>
              <a:rPr lang="pt-BR" sz="2800" dirty="0" smtClean="0">
                <a:solidFill>
                  <a:srgbClr val="000000"/>
                </a:solidFill>
                <a:latin typeface="Arial" panose="020B0604020202020204" pitchFamily="34" charset="0"/>
              </a:rPr>
              <a:t>;</a:t>
            </a:r>
          </a:p>
          <a:p>
            <a:endParaRPr lang="pt-BR" sz="2800" dirty="0">
              <a:solidFill>
                <a:srgbClr val="000000"/>
              </a:solidFill>
              <a:latin typeface="Arial" panose="020B0604020202020204" pitchFamily="34" charset="0"/>
            </a:endParaRPr>
          </a:p>
          <a:p>
            <a:pPr algn="just"/>
            <a:r>
              <a:rPr lang="pt-BR" sz="2800" dirty="0" smtClean="0">
                <a:solidFill>
                  <a:srgbClr val="000000"/>
                </a:solidFill>
                <a:latin typeface="Arial" panose="020B0604020202020204" pitchFamily="34" charset="0"/>
              </a:rPr>
              <a:t>► </a:t>
            </a:r>
            <a:r>
              <a:rPr lang="pt-BR" sz="2800" dirty="0"/>
              <a:t> </a:t>
            </a:r>
            <a:r>
              <a:rPr lang="pt-BR" sz="2800" dirty="0">
                <a:latin typeface="Arial" panose="020B0604020202020204" pitchFamily="34" charset="0"/>
                <a:cs typeface="Arial" panose="020B0604020202020204" pitchFamily="34" charset="0"/>
              </a:rPr>
              <a:t>O catálogo </a:t>
            </a:r>
            <a:r>
              <a:rPr lang="pt-BR" sz="2800" dirty="0" smtClean="0">
                <a:latin typeface="Arial" panose="020B0604020202020204" pitchFamily="34" charset="0"/>
                <a:cs typeface="Arial" panose="020B0604020202020204" pitchFamily="34" charset="0"/>
              </a:rPr>
              <a:t> - utilizado </a:t>
            </a:r>
            <a:r>
              <a:rPr lang="pt-BR" sz="2800" dirty="0">
                <a:latin typeface="Arial" panose="020B0604020202020204" pitchFamily="34" charset="0"/>
                <a:cs typeface="Arial" panose="020B0604020202020204" pitchFamily="34" charset="0"/>
              </a:rPr>
              <a:t>em licitações cujo critério de julgamento seja o de menor preço ou o de maior desconto e conterá toda a documentação e os procedimentos próprios da fase interna de licitações, assim como as especificações dos respectivos objetos, conforme disposto em regulamento.</a:t>
            </a:r>
          </a:p>
        </p:txBody>
      </p:sp>
    </p:spTree>
    <p:extLst>
      <p:ext uri="{BB962C8B-B14F-4D97-AF65-F5344CB8AC3E}">
        <p14:creationId xmlns:p14="http://schemas.microsoft.com/office/powerpoint/2010/main" val="26275214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872836" y="914399"/>
            <a:ext cx="1069570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2000" dirty="0"/>
              <a:t>Art. 20. Os itens de consumo adquiridos para suprir as demandas das estruturas da Administração Pública deverão ser de qualidade comum, não superior à mínima necessária para cumprir as finalidades às quais se destinam, vedada a aquisição de </a:t>
            </a:r>
            <a:r>
              <a:rPr lang="pt-BR" altLang="pt-BR" sz="2000" dirty="0">
                <a:solidFill>
                  <a:srgbClr val="FF0000"/>
                </a:solidFill>
              </a:rPr>
              <a:t>artigos de luxo. </a:t>
            </a:r>
          </a:p>
          <a:p>
            <a:pPr algn="just"/>
            <a:endParaRPr lang="pt-BR" altLang="pt-BR" sz="2000" dirty="0"/>
          </a:p>
          <a:p>
            <a:pPr algn="just"/>
            <a:r>
              <a:rPr lang="pt-BR" altLang="pt-BR" sz="2000" dirty="0"/>
              <a:t>§ 1º Os Poderes Executivo, Legislativo e Judiciário definirão em regulamento os limites para o enquadramento dos bens de consumo nas categorias comum e luxo. </a:t>
            </a:r>
          </a:p>
          <a:p>
            <a:pPr algn="just"/>
            <a:endParaRPr lang="pt-BR" altLang="pt-BR" sz="2000" dirty="0"/>
          </a:p>
          <a:p>
            <a:pPr algn="just"/>
            <a:r>
              <a:rPr lang="pt-BR" altLang="pt-BR" sz="2000" dirty="0"/>
              <a:t>§ 2º A partir de 180 (cento e oitenta) dias contados da promulgação desta Lei, novas compras de bens de consumo só poderão ser efetivadas com a edição, pela autoridade competente, do regulamento a que se refere o § 1º deste artigo. </a:t>
            </a:r>
          </a:p>
          <a:p>
            <a:pPr algn="just"/>
            <a:endParaRPr lang="pt-BR" altLang="pt-BR" sz="2000" dirty="0"/>
          </a:p>
          <a:p>
            <a:pPr algn="just"/>
            <a:r>
              <a:rPr lang="pt-BR" altLang="pt-BR" sz="2000" dirty="0"/>
              <a:t>§ 3º VETADO</a:t>
            </a:r>
          </a:p>
        </p:txBody>
      </p:sp>
      <p:sp>
        <p:nvSpPr>
          <p:cNvPr id="3" name="Retângulo 2"/>
          <p:cNvSpPr/>
          <p:nvPr/>
        </p:nvSpPr>
        <p:spPr>
          <a:xfrm>
            <a:off x="969818" y="4959927"/>
            <a:ext cx="10363200" cy="523220"/>
          </a:xfrm>
          <a:prstGeom prst="rect">
            <a:avLst/>
          </a:prstGeom>
        </p:spPr>
        <p:txBody>
          <a:bodyPr wrap="square">
            <a:spAutoFit/>
          </a:bodyPr>
          <a:lstStyle/>
          <a:p>
            <a:r>
              <a:rPr lang="pt-BR" sz="2800" b="1" dirty="0">
                <a:solidFill>
                  <a:srgbClr val="0C326F"/>
                </a:solidFill>
                <a:latin typeface="Rockwell Extra Bold" panose="02060903040505020403" pitchFamily="18" charset="0"/>
              </a:rPr>
              <a:t>DECRETO Nº 10.818, DE 27 DE SETEMBRO DE 2021</a:t>
            </a:r>
            <a:endParaRPr lang="pt-BR" sz="2800" dirty="0">
              <a:latin typeface="Rockwell Extra Bold" panose="02060903040505020403" pitchFamily="18" charset="0"/>
            </a:endParaRPr>
          </a:p>
        </p:txBody>
      </p:sp>
    </p:spTree>
    <p:extLst>
      <p:ext uri="{BB962C8B-B14F-4D97-AF65-F5344CB8AC3E}">
        <p14:creationId xmlns:p14="http://schemas.microsoft.com/office/powerpoint/2010/main" val="1768481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latin typeface="Arial" panose="020B0604020202020204" pitchFamily="34" charset="0"/>
                <a:cs typeface="Arial" panose="020B0604020202020204" pitchFamily="34" charset="0"/>
              </a:rPr>
              <a:t>OBRIGADO PELA ATENÇÃO</a:t>
            </a:r>
            <a:endParaRPr lang="pt-BR"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a:bodyPr>
          <a:lstStyle/>
          <a:p>
            <a:r>
              <a:rPr lang="pt-BR" sz="2400" dirty="0">
                <a:latin typeface="Arial Black" panose="020B0A04020102020204" pitchFamily="34" charset="0"/>
              </a:rPr>
              <a:t>g</a:t>
            </a:r>
            <a:r>
              <a:rPr lang="pt-BR" sz="2400" dirty="0" smtClean="0">
                <a:latin typeface="Arial Black" panose="020B0A04020102020204" pitchFamily="34" charset="0"/>
              </a:rPr>
              <a:t>eraldojose.gomes@bol.com.br</a:t>
            </a:r>
            <a:endParaRPr lang="pt-BR" sz="2400" dirty="0">
              <a:latin typeface="Arial Black" panose="020B0A04020102020204" pitchFamily="34" charset="0"/>
            </a:endParaRPr>
          </a:p>
        </p:txBody>
      </p:sp>
    </p:spTree>
    <p:extLst>
      <p:ext uri="{BB962C8B-B14F-4D97-AF65-F5344CB8AC3E}">
        <p14:creationId xmlns:p14="http://schemas.microsoft.com/office/powerpoint/2010/main" val="1244517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66800" y="1676400"/>
            <a:ext cx="10141528" cy="4401205"/>
          </a:xfrm>
          <a:prstGeom prst="rect">
            <a:avLst/>
          </a:prstGeom>
        </p:spPr>
        <p:txBody>
          <a:bodyPr wrap="square">
            <a:spAutoFit/>
          </a:bodyPr>
          <a:lstStyle/>
          <a:p>
            <a:pPr algn="just"/>
            <a:endParaRPr lang="pt-BR" altLang="pt-BR" sz="2800" dirty="0" smtClean="0">
              <a:latin typeface="Arial" panose="020B0604020202020204" pitchFamily="34" charset="0"/>
              <a:cs typeface="Arial" panose="020B0604020202020204" pitchFamily="34" charset="0"/>
            </a:endParaRPr>
          </a:p>
          <a:p>
            <a:pPr algn="just"/>
            <a:endParaRPr lang="pt-BR" altLang="pt-BR" sz="2800" dirty="0" smtClean="0">
              <a:latin typeface="Arial" panose="020B0604020202020204" pitchFamily="34" charset="0"/>
              <a:cs typeface="Arial" panose="020B0604020202020204" pitchFamily="34" charset="0"/>
            </a:endParaRPr>
          </a:p>
          <a:p>
            <a:pPr algn="just"/>
            <a:r>
              <a:rPr lang="pt-BR" altLang="pt-BR" sz="2800" dirty="0" smtClean="0">
                <a:latin typeface="Arial" panose="020B0604020202020204" pitchFamily="34" charset="0"/>
                <a:cs typeface="Arial" panose="020B0604020202020204" pitchFamily="34" charset="0"/>
              </a:rPr>
              <a:t>► aquele que mantiver vínculo de natureza técnica, comercial, econômica, financeira, trabalhista ou civil, ou seja cônjuge, companheiro ou parente em linha reta, colateral ou por afinidade, até o terceiro grau, de dirigente do órgão ou entidade contratante ou </a:t>
            </a:r>
            <a:r>
              <a:rPr lang="pt-BR" altLang="pt-BR" sz="2800" dirty="0" smtClean="0">
                <a:solidFill>
                  <a:srgbClr val="FF0000"/>
                </a:solidFill>
                <a:latin typeface="Arial" panose="020B0604020202020204" pitchFamily="34" charset="0"/>
                <a:cs typeface="Arial" panose="020B0604020202020204" pitchFamily="34" charset="0"/>
              </a:rPr>
              <a:t>agente público que desempenhe função na licitação ou que atue na fiscalização ou na gestão do contrato, devendo esta proibição constar expressamente no edital de licitação</a:t>
            </a:r>
            <a:r>
              <a:rPr lang="pt-BR" altLang="pt-BR" sz="2800" dirty="0" smtClean="0">
                <a:latin typeface="Arial" panose="020B0604020202020204" pitchFamily="34" charset="0"/>
                <a:cs typeface="Arial" panose="020B0604020202020204" pitchFamily="34" charset="0"/>
              </a:rPr>
              <a:t>; </a:t>
            </a:r>
            <a:endParaRPr lang="pt-BR" altLang="pt-BR" sz="2800" dirty="0">
              <a:latin typeface="Arial" panose="020B0604020202020204" pitchFamily="34" charset="0"/>
              <a:cs typeface="Arial" panose="020B0604020202020204" pitchFamily="34" charset="0"/>
            </a:endParaRPr>
          </a:p>
        </p:txBody>
      </p:sp>
      <p:sp>
        <p:nvSpPr>
          <p:cNvPr id="3" name="Retângulo 2"/>
          <p:cNvSpPr/>
          <p:nvPr/>
        </p:nvSpPr>
        <p:spPr>
          <a:xfrm>
            <a:off x="1066800" y="762001"/>
            <a:ext cx="10141528" cy="2000548"/>
          </a:xfrm>
          <a:prstGeom prst="rect">
            <a:avLst/>
          </a:prstGeom>
        </p:spPr>
        <p:txBody>
          <a:bodyPr wrap="square">
            <a:spAutoFit/>
          </a:bodyPr>
          <a:lstStyle/>
          <a:p>
            <a:pPr algn="ctr"/>
            <a:r>
              <a:rPr lang="pt-BR" altLang="pt-BR" sz="4000" b="1" dirty="0" smtClean="0">
                <a:latin typeface="Arial" panose="020B0604020202020204" pitchFamily="34" charset="0"/>
                <a:cs typeface="Arial" panose="020B0604020202020204" pitchFamily="34" charset="0"/>
              </a:rPr>
              <a:t>LEI 14.133/2021</a:t>
            </a:r>
          </a:p>
          <a:p>
            <a:pPr algn="just"/>
            <a:r>
              <a:rPr lang="pt-BR" altLang="pt-BR" sz="2800" b="1" dirty="0" smtClean="0">
                <a:latin typeface="Arial" panose="020B0604020202020204" pitchFamily="34" charset="0"/>
                <a:cs typeface="Arial" panose="020B0604020202020204" pitchFamily="34" charset="0"/>
              </a:rPr>
              <a:t>Art</a:t>
            </a:r>
            <a:r>
              <a:rPr lang="pt-BR" altLang="pt-BR" sz="2800" b="1" dirty="0">
                <a:latin typeface="Arial" panose="020B0604020202020204" pitchFamily="34" charset="0"/>
                <a:cs typeface="Arial" panose="020B0604020202020204" pitchFamily="34" charset="0"/>
              </a:rPr>
              <a:t>. 14. </a:t>
            </a:r>
            <a:r>
              <a:rPr lang="pt-BR" altLang="pt-BR" sz="2800" dirty="0">
                <a:latin typeface="Arial" panose="020B0604020202020204" pitchFamily="34" charset="0"/>
                <a:cs typeface="Arial" panose="020B0604020202020204" pitchFamily="34" charset="0"/>
              </a:rPr>
              <a:t>Não poderão disputar licitação ou participar da execução de contrato, direta ou indiretamente: </a:t>
            </a:r>
            <a:endParaRPr lang="pt-BR" altLang="pt-BR" sz="2800" dirty="0" smtClean="0">
              <a:latin typeface="Arial" panose="020B0604020202020204" pitchFamily="34" charset="0"/>
              <a:cs typeface="Arial" panose="020B0604020202020204" pitchFamily="34" charset="0"/>
            </a:endParaRPr>
          </a:p>
          <a:p>
            <a:pPr algn="just"/>
            <a:endParaRPr lang="pt-BR" altLang="pt-BR" sz="2800" dirty="0">
              <a:latin typeface="Arial" panose="020B0604020202020204" pitchFamily="34" charset="0"/>
              <a:cs typeface="Arial" panose="020B0604020202020204" pitchFamily="34" charset="0"/>
            </a:endParaRPr>
          </a:p>
        </p:txBody>
      </p:sp>
      <p:sp>
        <p:nvSpPr>
          <p:cNvPr id="4" name="Retângulo 3"/>
          <p:cNvSpPr/>
          <p:nvPr/>
        </p:nvSpPr>
        <p:spPr>
          <a:xfrm>
            <a:off x="3934691" y="5644990"/>
            <a:ext cx="7273637" cy="923330"/>
          </a:xfrm>
          <a:prstGeom prst="rect">
            <a:avLst/>
          </a:prstGeom>
          <a:noFill/>
        </p:spPr>
        <p:txBody>
          <a:bodyPr wrap="square" lIns="91440" tIns="45720" rIns="91440" bIns="45720">
            <a:spAutoFit/>
          </a:bodyPr>
          <a:lstStyle/>
          <a:p>
            <a:pPr algn="ctr"/>
            <a:r>
              <a:rPr lang="pt-B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gency FB" panose="020B0503020202020204" pitchFamily="34" charset="0"/>
              </a:rPr>
              <a:t>RE STF Nº 910552 - MG</a:t>
            </a:r>
            <a:endParaRPr lang="pt-B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gency FB" panose="020B0503020202020204" pitchFamily="34" charset="0"/>
            </a:endParaRPr>
          </a:p>
        </p:txBody>
      </p:sp>
    </p:spTree>
    <p:extLst>
      <p:ext uri="{BB962C8B-B14F-4D97-AF65-F5344CB8AC3E}">
        <p14:creationId xmlns:p14="http://schemas.microsoft.com/office/powerpoint/2010/main" val="2569069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7778" y="303259"/>
            <a:ext cx="9601196" cy="1303867"/>
          </a:xfrm>
        </p:spPr>
        <p:txBody>
          <a:bodyPr/>
          <a:lstStyle/>
          <a:p>
            <a:r>
              <a:rPr lang="pt-BR" dirty="0" smtClean="0">
                <a:latin typeface="Arial" panose="020B0604020202020204" pitchFamily="34" charset="0"/>
                <a:cs typeface="Arial" panose="020B0604020202020204" pitchFamily="34" charset="0"/>
              </a:rPr>
              <a:t>ALTERAÇÕES LEGAIS</a:t>
            </a:r>
            <a:endParaRPr lang="pt-BR" dirty="0">
              <a:latin typeface="Arial" panose="020B0604020202020204" pitchFamily="34" charset="0"/>
              <a:cs typeface="Arial" panose="020B0604020202020204" pitchFamily="34" charset="0"/>
            </a:endParaRPr>
          </a:p>
        </p:txBody>
      </p:sp>
      <p:sp>
        <p:nvSpPr>
          <p:cNvPr id="3" name="Espaço Reservado para Texto 2"/>
          <p:cNvSpPr>
            <a:spLocks noGrp="1"/>
          </p:cNvSpPr>
          <p:nvPr>
            <p:ph type="body" idx="1"/>
          </p:nvPr>
        </p:nvSpPr>
        <p:spPr>
          <a:xfrm>
            <a:off x="1468582" y="1316183"/>
            <a:ext cx="4545121" cy="540082"/>
          </a:xfrm>
        </p:spPr>
        <p:txBody>
          <a:bodyPr/>
          <a:lstStyle/>
          <a:p>
            <a:r>
              <a:rPr lang="pt-BR" dirty="0" smtClean="0">
                <a:solidFill>
                  <a:srgbClr val="FF0000"/>
                </a:solidFill>
                <a:latin typeface="Arial" panose="020B0604020202020204" pitchFamily="34" charset="0"/>
                <a:cs typeface="Arial" panose="020B0604020202020204" pitchFamily="34" charset="0"/>
              </a:rPr>
              <a:t>LEI 8666/93</a:t>
            </a:r>
            <a:endParaRPr lang="pt-BR" dirty="0">
              <a:solidFill>
                <a:srgbClr val="FF000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sz="half" idx="2"/>
          </p:nvPr>
        </p:nvSpPr>
        <p:spPr>
          <a:xfrm>
            <a:off x="1297778" y="1870121"/>
            <a:ext cx="4715926" cy="4019602"/>
          </a:xfrm>
        </p:spPr>
        <p:txBody>
          <a:bodyPr>
            <a:noAutofit/>
          </a:bodyPr>
          <a:lstStyle/>
          <a:p>
            <a:pPr algn="just"/>
            <a:r>
              <a:rPr lang="pt-BR" dirty="0">
                <a:latin typeface="Arial" panose="020B0604020202020204" pitchFamily="34" charset="0"/>
                <a:cs typeface="Arial" panose="020B0604020202020204" pitchFamily="34" charset="0"/>
              </a:rPr>
              <a:t>Art. 3</a:t>
            </a:r>
            <a:r>
              <a:rPr lang="pt-BR" u="sng" baseline="30000" dirty="0">
                <a:latin typeface="Arial" panose="020B0604020202020204" pitchFamily="34" charset="0"/>
                <a:cs typeface="Arial" panose="020B0604020202020204" pitchFamily="34" charset="0"/>
              </a:rPr>
              <a:t>o</a:t>
            </a:r>
            <a:r>
              <a:rPr lang="pt-BR" dirty="0">
                <a:latin typeface="Arial" panose="020B0604020202020204" pitchFamily="34" charset="0"/>
                <a:cs typeface="Arial" panose="020B0604020202020204" pitchFamily="34" charset="0"/>
              </a:rPr>
              <a:t>  A licitação destina-se a garantir a observância do princípio constitucional da isonomia, a seleção da proposta mais vantajosa para a administração e a promoção do desenvolvimento nacional sustentável e será processada e julgada em estrita conformidade com os princípios básicos da legalidade, </a:t>
            </a:r>
            <a:r>
              <a:rPr lang="pt-BR" dirty="0" smtClean="0">
                <a:latin typeface="Arial" panose="020B0604020202020204" pitchFamily="34" charset="0"/>
                <a:cs typeface="Arial" panose="020B0604020202020204" pitchFamily="34" charset="0"/>
              </a:rPr>
              <a:t>...............</a:t>
            </a:r>
            <a:endParaRPr lang="pt-BR" altLang="pt-BR" dirty="0">
              <a:latin typeface="Arial" panose="020B0604020202020204" pitchFamily="34" charset="0"/>
              <a:cs typeface="Arial" panose="020B0604020202020204" pitchFamily="34" charset="0"/>
            </a:endParaRPr>
          </a:p>
        </p:txBody>
      </p:sp>
      <p:sp>
        <p:nvSpPr>
          <p:cNvPr id="5" name="Espaço Reservado para Texto 4"/>
          <p:cNvSpPr>
            <a:spLocks noGrp="1"/>
          </p:cNvSpPr>
          <p:nvPr>
            <p:ph type="body" sz="quarter" idx="3"/>
          </p:nvPr>
        </p:nvSpPr>
        <p:spPr>
          <a:xfrm>
            <a:off x="6317672" y="1316182"/>
            <a:ext cx="4581301" cy="494363"/>
          </a:xfrm>
        </p:spPr>
        <p:txBody>
          <a:bodyPr/>
          <a:lstStyle/>
          <a:p>
            <a:r>
              <a:rPr lang="pt-BR" dirty="0" smtClean="0">
                <a:solidFill>
                  <a:srgbClr val="FF0000"/>
                </a:solidFill>
                <a:latin typeface="Arial" panose="020B0604020202020204" pitchFamily="34" charset="0"/>
                <a:cs typeface="Arial" panose="020B0604020202020204" pitchFamily="34" charset="0"/>
              </a:rPr>
              <a:t>LEI 14.133/2021</a:t>
            </a:r>
            <a:endParaRPr lang="pt-BR" dirty="0">
              <a:solidFill>
                <a:srgbClr val="FF0000"/>
              </a:solidFill>
              <a:latin typeface="Arial" panose="020B0604020202020204" pitchFamily="34" charset="0"/>
              <a:cs typeface="Arial" panose="020B0604020202020204" pitchFamily="34" charset="0"/>
            </a:endParaRPr>
          </a:p>
        </p:txBody>
      </p:sp>
      <p:sp>
        <p:nvSpPr>
          <p:cNvPr id="6" name="Espaço Reservado para Conteúdo 5"/>
          <p:cNvSpPr>
            <a:spLocks noGrp="1"/>
          </p:cNvSpPr>
          <p:nvPr>
            <p:ph sz="quarter" idx="4"/>
          </p:nvPr>
        </p:nvSpPr>
        <p:spPr>
          <a:xfrm>
            <a:off x="6013703" y="1810546"/>
            <a:ext cx="4885271" cy="4065322"/>
          </a:xfrm>
        </p:spPr>
        <p:txBody>
          <a:bodyPr>
            <a:noAutofit/>
          </a:bodyPr>
          <a:lstStyle/>
          <a:p>
            <a:pPr algn="just"/>
            <a:r>
              <a:rPr lang="pt-BR" altLang="pt-BR" sz="2800" dirty="0">
                <a:latin typeface="Arial" panose="020B0604020202020204" pitchFamily="34" charset="0"/>
                <a:cs typeface="Arial" panose="020B0604020202020204" pitchFamily="34" charset="0"/>
              </a:rPr>
              <a:t>Art. 11. O processo licitatório tem por objetivos: </a:t>
            </a:r>
          </a:p>
          <a:p>
            <a:pPr algn="just"/>
            <a:r>
              <a:rPr lang="pt-BR" altLang="pt-BR" sz="2800" dirty="0">
                <a:latin typeface="Arial" panose="020B0604020202020204" pitchFamily="34" charset="0"/>
                <a:cs typeface="Arial" panose="020B0604020202020204" pitchFamily="34" charset="0"/>
              </a:rPr>
              <a:t>I – assegurar a seleção da proposta apta a gerar o resultado de contratação mais vantajoso para a Administração Pública, inclusive </a:t>
            </a:r>
            <a:r>
              <a:rPr lang="pt-BR" altLang="pt-BR" sz="2800" dirty="0">
                <a:solidFill>
                  <a:srgbClr val="FF0000"/>
                </a:solidFill>
                <a:latin typeface="Arial" panose="020B0604020202020204" pitchFamily="34" charset="0"/>
                <a:cs typeface="Arial" panose="020B0604020202020204" pitchFamily="34" charset="0"/>
              </a:rPr>
              <a:t>no que se refere ao ciclo de vida do objeto;</a:t>
            </a:r>
          </a:p>
        </p:txBody>
      </p:sp>
    </p:spTree>
    <p:extLst>
      <p:ext uri="{BB962C8B-B14F-4D97-AF65-F5344CB8AC3E}">
        <p14:creationId xmlns:p14="http://schemas.microsoft.com/office/powerpoint/2010/main" val="568750185"/>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TM10001114[[fn=Galeria]]</Template>
  <TotalTime>2709</TotalTime>
  <Words>4228</Words>
  <Application>Microsoft Office PowerPoint</Application>
  <PresentationFormat>Widescreen</PresentationFormat>
  <Paragraphs>536</Paragraphs>
  <Slides>73</Slides>
  <Notes>2</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73</vt:i4>
      </vt:variant>
    </vt:vector>
  </HeadingPairs>
  <TitlesOfParts>
    <vt:vector size="84" baseType="lpstr">
      <vt:lpstr>Agency FB</vt:lpstr>
      <vt:lpstr>Arial</vt:lpstr>
      <vt:lpstr>Arial Black</vt:lpstr>
      <vt:lpstr>Calibri</vt:lpstr>
      <vt:lpstr>Garamond</vt:lpstr>
      <vt:lpstr>Gill Sans MT</vt:lpstr>
      <vt:lpstr>Rockwell Extra Bold</vt:lpstr>
      <vt:lpstr>Symbol</vt:lpstr>
      <vt:lpstr>Times New Roman</vt:lpstr>
      <vt:lpstr>Gallery</vt:lpstr>
      <vt:lpstr>Orgânico</vt:lpstr>
      <vt:lpstr>LEI 14.133/2021</vt:lpstr>
      <vt:lpstr>Apresentação do PowerPoint</vt:lpstr>
      <vt:lpstr>Apresentação do PowerPoint</vt:lpstr>
      <vt:lpstr>ALTERAÇÕES LEGAIS</vt:lpstr>
      <vt:lpstr>ALTERAÇÕES LEGAIS</vt:lpstr>
      <vt:lpstr>ALTERAÇÕES LEGAIS</vt:lpstr>
      <vt:lpstr>Apresentação do PowerPoint</vt:lpstr>
      <vt:lpstr>Apresentação do PowerPoint</vt:lpstr>
      <vt:lpstr>ALTERAÇÕES LEGAIS</vt:lpstr>
      <vt:lpstr>ALTERAÇÕES LEGAIS</vt:lpstr>
      <vt:lpstr>ALTERAÇÕES LEGAIS</vt:lpstr>
      <vt:lpstr>PREJULGADO 2249 – TCE - SC</vt:lpstr>
      <vt:lpstr>Apresentação do PowerPoint</vt:lpstr>
      <vt:lpstr>Apresentação do PowerPoint</vt:lpstr>
      <vt:lpstr>Apresentação do PowerPoint</vt:lpstr>
      <vt:lpstr>Apresentação do PowerPoint</vt:lpstr>
      <vt:lpstr>ALTERAÇÕES LEGAIS</vt:lpstr>
      <vt:lpstr>ALTERAÇÕES LEGAIS</vt:lpstr>
      <vt:lpstr>ALTERAÇÕES LEGAIS</vt:lpstr>
      <vt:lpstr>ALTERAÇÕES LEGAIS</vt:lpstr>
      <vt:lpstr>Apresentação do PowerPoint</vt:lpstr>
      <vt:lpstr>Servidores nas licitações</vt:lpstr>
      <vt:lpstr>Apresentação do PowerPoint</vt:lpstr>
      <vt:lpstr>Apresentação do PowerPoint</vt:lpstr>
      <vt:lpstr>Apresentação do PowerPoint</vt:lpstr>
      <vt:lpstr>Apresentação do PowerPoint</vt:lpstr>
      <vt:lpstr>DEFINIÇÕES</vt:lpstr>
      <vt:lpstr>INEXIGIBILIDADE DE LICITAÇÃO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DISPENSA PELO VALOR</vt:lpstr>
      <vt:lpstr>LICITAÇÃO DESERTA</vt:lpstr>
      <vt:lpstr>PRODUTOS PERECÍVEIS</vt:lpstr>
      <vt:lpstr>RESÍDUOS RECICLÁVEIS</vt:lpstr>
      <vt:lpstr>MEDICAMENTOS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 PELA ATENÇÃO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 14.133/2021</dc:title>
  <dc:creator>Geraldo</dc:creator>
  <cp:lastModifiedBy>Geraldo</cp:lastModifiedBy>
  <cp:revision>110</cp:revision>
  <dcterms:created xsi:type="dcterms:W3CDTF">2021-10-11T00:40:10Z</dcterms:created>
  <dcterms:modified xsi:type="dcterms:W3CDTF">2022-03-30T18:16:49Z</dcterms:modified>
</cp:coreProperties>
</file>