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69"/>
  </p:notesMasterIdLst>
  <p:sldIdLst>
    <p:sldId id="581" r:id="rId2"/>
    <p:sldId id="528" r:id="rId3"/>
    <p:sldId id="406" r:id="rId4"/>
    <p:sldId id="550" r:id="rId5"/>
    <p:sldId id="578" r:id="rId6"/>
    <p:sldId id="377" r:id="rId7"/>
    <p:sldId id="327" r:id="rId8"/>
    <p:sldId id="541" r:id="rId9"/>
    <p:sldId id="362" r:id="rId10"/>
    <p:sldId id="513" r:id="rId11"/>
    <p:sldId id="584" r:id="rId12"/>
    <p:sldId id="583" r:id="rId13"/>
    <p:sldId id="582" r:id="rId14"/>
    <p:sldId id="585" r:id="rId15"/>
    <p:sldId id="586" r:id="rId16"/>
    <p:sldId id="587" r:id="rId17"/>
    <p:sldId id="588" r:id="rId18"/>
    <p:sldId id="589" r:id="rId19"/>
    <p:sldId id="590" r:id="rId20"/>
    <p:sldId id="591" r:id="rId21"/>
    <p:sldId id="592" r:id="rId22"/>
    <p:sldId id="593" r:id="rId23"/>
    <p:sldId id="594" r:id="rId24"/>
    <p:sldId id="595" r:id="rId25"/>
    <p:sldId id="514" r:id="rId26"/>
    <p:sldId id="546" r:id="rId27"/>
    <p:sldId id="495" r:id="rId28"/>
    <p:sldId id="556" r:id="rId29"/>
    <p:sldId id="557" r:id="rId30"/>
    <p:sldId id="572" r:id="rId31"/>
    <p:sldId id="563" r:id="rId32"/>
    <p:sldId id="565" r:id="rId33"/>
    <p:sldId id="564" r:id="rId34"/>
    <p:sldId id="575" r:id="rId35"/>
    <p:sldId id="566" r:id="rId36"/>
    <p:sldId id="577" r:id="rId37"/>
    <p:sldId id="567" r:id="rId38"/>
    <p:sldId id="569" r:id="rId39"/>
    <p:sldId id="571" r:id="rId40"/>
    <p:sldId id="544" r:id="rId41"/>
    <p:sldId id="515" r:id="rId42"/>
    <p:sldId id="353" r:id="rId43"/>
    <p:sldId id="493" r:id="rId44"/>
    <p:sldId id="410" r:id="rId45"/>
    <p:sldId id="510" r:id="rId46"/>
    <p:sldId id="561" r:id="rId47"/>
    <p:sldId id="496" r:id="rId48"/>
    <p:sldId id="518" r:id="rId49"/>
    <p:sldId id="374" r:id="rId50"/>
    <p:sldId id="545" r:id="rId51"/>
    <p:sldId id="356" r:id="rId52"/>
    <p:sldId id="357" r:id="rId53"/>
    <p:sldId id="402" r:id="rId54"/>
    <p:sldId id="375" r:id="rId55"/>
    <p:sldId id="580" r:id="rId56"/>
    <p:sldId id="548" r:id="rId57"/>
    <p:sldId id="498" r:id="rId58"/>
    <p:sldId id="497" r:id="rId59"/>
    <p:sldId id="499" r:id="rId60"/>
    <p:sldId id="500" r:id="rId61"/>
    <p:sldId id="535" r:id="rId62"/>
    <p:sldId id="537" r:id="rId63"/>
    <p:sldId id="536" r:id="rId64"/>
    <p:sldId id="574" r:id="rId65"/>
    <p:sldId id="517" r:id="rId66"/>
    <p:sldId id="596" r:id="rId67"/>
    <p:sldId id="505" r:id="rId6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007" autoAdjust="0"/>
    <p:restoredTop sz="84369" autoAdjust="0"/>
  </p:normalViewPr>
  <p:slideViewPr>
    <p:cSldViewPr snapToGrid="0">
      <p:cViewPr>
        <p:scale>
          <a:sx n="110" d="100"/>
          <a:sy n="110" d="100"/>
        </p:scale>
        <p:origin x="480" y="3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34638A-AFE9-481F-98F2-4E3B8754B903}" type="datetimeFigureOut">
              <a:rPr lang="pt-BR" smtClean="0"/>
              <a:pPr/>
              <a:t>10/12/2020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85E6EB-021F-449A-ABB2-CC5441DC7E5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0533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5E6EB-021F-449A-ABB2-CC5441DC7E5C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789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5E6EB-021F-449A-ABB2-CC5441DC7E5C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8413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12/10/2020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pPr/>
              <a:t>12/10/2020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pPr/>
              <a:t>12/10/2020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pPr/>
              <a:t>12/10/2020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12/10/2020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‹nº›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pPr/>
              <a:t>12/10/2020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pPr/>
              <a:t>12/10/2020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pPr/>
              <a:t>12/10/2020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pPr/>
              <a:t>12/10/2020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pPr/>
              <a:t>12/10/2020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pPr/>
              <a:t>12/10/2020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12/10/2020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1" name="Freeform 6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.coronavirus.sc.gov.br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hyperlink" Target="http://www.coronavirus.sc.gov.br/gestao-da-saud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oronavirus.sc.gov.br/gestao-da-saude/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://www.coronavirus.sc.gov.br/wp-content/uploads/2020/04/GUIA-CONVIVIO-RESPONSAVEL.pdf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arquivos.saude.gov.br/campanhas/projeto-LP-MS/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CD8F7C-C01B-4AC3-A187-EA9EA555FC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2469" y="1191152"/>
            <a:ext cx="6977849" cy="4394988"/>
          </a:xfrm>
        </p:spPr>
        <p:txBody>
          <a:bodyPr/>
          <a:lstStyle/>
          <a:p>
            <a:r>
              <a:rPr lang="pt-BR" sz="9600" dirty="0"/>
              <a:t>A pandemia </a:t>
            </a:r>
            <a:r>
              <a:rPr lang="pt-BR" sz="9600" dirty="0" err="1"/>
              <a:t>covid</a:t>
            </a:r>
            <a:r>
              <a:rPr lang="pt-BR" sz="9600" dirty="0"/>
              <a:t> 19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000D3B4-83BD-4E10-B2D6-CCE384F172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6132" y="5817476"/>
            <a:ext cx="11699736" cy="2027810"/>
          </a:xfrm>
        </p:spPr>
        <p:txBody>
          <a:bodyPr>
            <a:normAutofit/>
          </a:bodyPr>
          <a:lstStyle/>
          <a:p>
            <a:endParaRPr lang="pt-BR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774" y="224335"/>
            <a:ext cx="17145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35174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</a:rPr>
              <a:t>https://coronavirus.saude.gov.br/boletins-epidemiologicos</a:t>
            </a:r>
            <a:br>
              <a:rPr lang="pt-BR" dirty="0"/>
            </a:b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3249" t="4211" r="61103" b="12636"/>
          <a:stretch/>
        </p:blipFill>
        <p:spPr>
          <a:xfrm>
            <a:off x="268800" y="510454"/>
            <a:ext cx="4638261" cy="608274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l="23009" t="33198" r="22500" b="5489"/>
          <a:stretch/>
        </p:blipFill>
        <p:spPr>
          <a:xfrm>
            <a:off x="4907061" y="1478904"/>
            <a:ext cx="7089913" cy="448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346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7200" dirty="0"/>
              <a:t>A doença: </a:t>
            </a:r>
            <a:r>
              <a:rPr lang="pt-BR" sz="7200" dirty="0" err="1"/>
              <a:t>covid</a:t>
            </a:r>
            <a:r>
              <a:rPr lang="pt-BR" sz="7200" dirty="0"/>
              <a:t> 19</a:t>
            </a:r>
            <a:br>
              <a:rPr lang="pt-BR" sz="7200" dirty="0"/>
            </a:br>
            <a:br>
              <a:rPr lang="pt-BR" sz="7200" dirty="0"/>
            </a:br>
            <a:r>
              <a:rPr lang="pt-BR" sz="7200" dirty="0"/>
              <a:t>o vírus: </a:t>
            </a:r>
            <a:r>
              <a:rPr lang="pt-BR" sz="7200" dirty="0" err="1"/>
              <a:t>sars-Cov</a:t>
            </a:r>
            <a:r>
              <a:rPr lang="pt-BR" sz="7200" dirty="0"/>
              <a:t> 2 </a:t>
            </a:r>
          </a:p>
        </p:txBody>
      </p:sp>
    </p:spTree>
    <p:extLst>
      <p:ext uri="{BB962C8B-B14F-4D97-AF65-F5344CB8AC3E}">
        <p14:creationId xmlns:p14="http://schemas.microsoft.com/office/powerpoint/2010/main" val="34624088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2;p17"/>
          <p:cNvSpPr txBox="1">
            <a:spLocks noGrp="1"/>
          </p:cNvSpPr>
          <p:nvPr>
            <p:ph idx="1"/>
          </p:nvPr>
        </p:nvSpPr>
        <p:spPr>
          <a:xfrm>
            <a:off x="1145660" y="439838"/>
            <a:ext cx="10178322" cy="5762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None/>
            </a:pPr>
            <a:r>
              <a:rPr lang="pt-BR" sz="3600" dirty="0"/>
              <a:t>Em fevereiro de 2020, a Organização Mundial da Saúde designou a doença COVID-19, que significa doença de </a:t>
            </a:r>
            <a:r>
              <a:rPr lang="pt-BR" sz="3600" dirty="0" err="1"/>
              <a:t>coronavírus</a:t>
            </a:r>
            <a:r>
              <a:rPr lang="pt-BR" sz="3600" dirty="0"/>
              <a:t> 2019.</a:t>
            </a:r>
          </a:p>
          <a:p>
            <a:pPr lvl="0" algn="ctr">
              <a:buNone/>
            </a:pPr>
            <a:endParaRPr lang="pt-BR" sz="3600" dirty="0"/>
          </a:p>
          <a:p>
            <a:pPr lvl="0" algn="ctr">
              <a:buNone/>
            </a:pPr>
            <a:r>
              <a:rPr lang="pt-PT" sz="3600" dirty="0"/>
              <a:t>Em 11 de março de 2020, a Organização Mundial da Saúde classificou a Doença pelo Coronavírus 2019 (COVID-19) como uma pandemia</a:t>
            </a:r>
          </a:p>
          <a:p>
            <a:pPr lvl="0" algn="ctr">
              <a:buNone/>
            </a:pPr>
            <a:endParaRPr lang="pt-PT" sz="3600" dirty="0"/>
          </a:p>
          <a:p>
            <a:pPr lvl="0" algn="ctr">
              <a:buNone/>
            </a:pPr>
            <a:r>
              <a:rPr lang="pt-BR" sz="3600" dirty="0"/>
              <a:t>A compreensão do COVID-19 está evoluindo. </a:t>
            </a:r>
            <a:endParaRPr sz="3600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3353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4000" y="0"/>
            <a:ext cx="11938000" cy="6857999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O vírus – </a:t>
            </a:r>
            <a:r>
              <a:rPr lang="pt-BR" dirty="0" err="1">
                <a:solidFill>
                  <a:schemeClr val="bg1"/>
                </a:solidFill>
              </a:rPr>
              <a:t>sars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cov</a:t>
            </a:r>
            <a:r>
              <a:rPr lang="pt-BR" dirty="0">
                <a:solidFill>
                  <a:schemeClr val="bg1"/>
                </a:solidFill>
              </a:rPr>
              <a:t> 2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409" y="899865"/>
            <a:ext cx="6233491" cy="571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05634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Avaliação de risco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7" t="30603" r="14898" b="15302"/>
          <a:stretch/>
        </p:blipFill>
        <p:spPr bwMode="auto">
          <a:xfrm>
            <a:off x="0" y="795131"/>
            <a:ext cx="12032973" cy="572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46629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  <a:solidFill>
            <a:schemeClr val="tx1"/>
          </a:solidFill>
        </p:spPr>
        <p:txBody>
          <a:bodyPr/>
          <a:lstStyle/>
          <a:p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53999"/>
            <a:ext cx="11157656" cy="6276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35046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3944" y="299545"/>
            <a:ext cx="10323967" cy="1510194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Como o </a:t>
            </a:r>
            <a:r>
              <a:rPr lang="pt-BR" b="1" dirty="0" err="1"/>
              <a:t>coronavírus</a:t>
            </a:r>
            <a:r>
              <a:rPr lang="pt-BR" b="1" dirty="0"/>
              <a:t> é transmitido?</a:t>
            </a:r>
            <a:br>
              <a:rPr lang="pt-BR" b="1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51678" y="1371600"/>
            <a:ext cx="10178322" cy="5486399"/>
          </a:xfrm>
        </p:spPr>
        <p:txBody>
          <a:bodyPr>
            <a:normAutofit/>
          </a:bodyPr>
          <a:lstStyle/>
          <a:p>
            <a:pPr algn="just" fontAlgn="base">
              <a:buNone/>
            </a:pPr>
            <a:r>
              <a:rPr lang="pt-BR" sz="2400" dirty="0"/>
              <a:t>A transmissão acontece de uma pessoa doente para outra ou por contato próximo por meio de:</a:t>
            </a:r>
          </a:p>
          <a:p>
            <a:pPr algn="just" fontAlgn="base"/>
            <a:r>
              <a:rPr lang="pt-BR" sz="2400" dirty="0"/>
              <a:t>O toque do aperto de mão é a principal forma de contágio</a:t>
            </a:r>
          </a:p>
          <a:p>
            <a:pPr algn="just" fontAlgn="base"/>
            <a:r>
              <a:rPr lang="pt-BR" sz="2400" dirty="0"/>
              <a:t>Gotículas de saliva</a:t>
            </a:r>
          </a:p>
          <a:p>
            <a:pPr algn="just" fontAlgn="base"/>
            <a:r>
              <a:rPr lang="pt-BR" sz="2400" dirty="0"/>
              <a:t>Espirro</a:t>
            </a:r>
          </a:p>
          <a:p>
            <a:pPr algn="just" fontAlgn="base"/>
            <a:r>
              <a:rPr lang="pt-BR" sz="2400" dirty="0"/>
              <a:t>Tosse</a:t>
            </a:r>
          </a:p>
          <a:p>
            <a:pPr algn="just" fontAlgn="base"/>
            <a:r>
              <a:rPr lang="pt-BR" sz="2400" dirty="0"/>
              <a:t>Catarro</a:t>
            </a:r>
          </a:p>
          <a:p>
            <a:pPr algn="just" fontAlgn="base"/>
            <a:r>
              <a:rPr lang="pt-BR" sz="2400" dirty="0"/>
              <a:t>Objetos ou superfícies contaminadas como celulares, mesas, canetas, maçanetas, brinquedos e teclados de computador, objetos da escola, etc.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780113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  <a:solidFill>
            <a:schemeClr val="tx1"/>
          </a:solidFill>
        </p:spPr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142875"/>
            <a:ext cx="11455400" cy="657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7267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1481558" y="139700"/>
            <a:ext cx="9948441" cy="6591299"/>
          </a:xfrm>
        </p:spPr>
        <p:txBody>
          <a:bodyPr>
            <a:normAutofit lnSpcReduction="10000"/>
          </a:bodyPr>
          <a:lstStyle/>
          <a:p>
            <a:pPr algn="just" fontAlgn="base"/>
            <a:r>
              <a:rPr lang="pt-BR" b="1" dirty="0">
                <a:solidFill>
                  <a:srgbClr val="0C326F"/>
                </a:solidFill>
                <a:latin typeface="Raleway"/>
              </a:rPr>
              <a:t>Quais são os sintomas</a:t>
            </a:r>
          </a:p>
          <a:p>
            <a:pPr algn="just" fontAlgn="base"/>
            <a:r>
              <a:rPr lang="pt-BR" dirty="0">
                <a:solidFill>
                  <a:srgbClr val="555555"/>
                </a:solidFill>
                <a:latin typeface="Raleway"/>
              </a:rPr>
              <a:t>Os sintomas da COVID-19 podem variar de um resfriado, a uma Síndrome Gripal-SG (</a:t>
            </a:r>
            <a:r>
              <a:rPr lang="pt-BR" b="1" dirty="0">
                <a:solidFill>
                  <a:srgbClr val="555555"/>
                </a:solidFill>
                <a:latin typeface="Raleway"/>
              </a:rPr>
              <a:t>presença de um</a:t>
            </a:r>
            <a:r>
              <a:rPr lang="pt-BR" dirty="0">
                <a:solidFill>
                  <a:srgbClr val="555555"/>
                </a:solidFill>
                <a:latin typeface="Raleway"/>
              </a:rPr>
              <a:t> quadro respiratório agudo, caracterizado por, pelo menos dois dos seguintes sintomas: sensação febril ou febre associada a dor de garganta, dor de cabeça, tosse, coriza) até uma pneumonia severa. Sendo os sintomas mais comuns:</a:t>
            </a:r>
          </a:p>
          <a:p>
            <a:pPr algn="just" fontAlgn="base">
              <a:buFont typeface="Arial"/>
              <a:buChar char="•"/>
            </a:pPr>
            <a:r>
              <a:rPr lang="pt-BR" dirty="0">
                <a:solidFill>
                  <a:srgbClr val="555555"/>
                </a:solidFill>
                <a:latin typeface="Raleway"/>
              </a:rPr>
              <a:t>Tosse</a:t>
            </a:r>
          </a:p>
          <a:p>
            <a:pPr algn="just" fontAlgn="base">
              <a:buFont typeface="Arial"/>
              <a:buChar char="•"/>
            </a:pPr>
            <a:r>
              <a:rPr lang="pt-BR" dirty="0">
                <a:solidFill>
                  <a:srgbClr val="555555"/>
                </a:solidFill>
                <a:latin typeface="Raleway"/>
              </a:rPr>
              <a:t>Febre</a:t>
            </a:r>
          </a:p>
          <a:p>
            <a:pPr algn="just" fontAlgn="base">
              <a:buFont typeface="Arial"/>
              <a:buChar char="•"/>
            </a:pPr>
            <a:r>
              <a:rPr lang="pt-BR" dirty="0">
                <a:solidFill>
                  <a:srgbClr val="555555"/>
                </a:solidFill>
                <a:latin typeface="Raleway"/>
              </a:rPr>
              <a:t>Coriza</a:t>
            </a:r>
          </a:p>
          <a:p>
            <a:pPr algn="just" fontAlgn="base">
              <a:buFont typeface="Arial"/>
              <a:buChar char="•"/>
            </a:pPr>
            <a:r>
              <a:rPr lang="pt-BR" dirty="0">
                <a:solidFill>
                  <a:srgbClr val="555555"/>
                </a:solidFill>
                <a:latin typeface="Raleway"/>
              </a:rPr>
              <a:t>Dor de garganta</a:t>
            </a:r>
          </a:p>
          <a:p>
            <a:pPr algn="just" fontAlgn="base">
              <a:buFont typeface="Arial"/>
              <a:buChar char="•"/>
            </a:pPr>
            <a:r>
              <a:rPr lang="pt-BR" dirty="0">
                <a:solidFill>
                  <a:srgbClr val="555555"/>
                </a:solidFill>
                <a:latin typeface="Raleway"/>
              </a:rPr>
              <a:t>Dificuldade para respirar</a:t>
            </a:r>
          </a:p>
          <a:p>
            <a:pPr algn="just" fontAlgn="base">
              <a:buFont typeface="Arial"/>
              <a:buChar char="•"/>
            </a:pPr>
            <a:r>
              <a:rPr lang="pt-BR" dirty="0">
                <a:solidFill>
                  <a:srgbClr val="555555"/>
                </a:solidFill>
                <a:latin typeface="Raleway"/>
              </a:rPr>
              <a:t>Perda de olfato (</a:t>
            </a:r>
            <a:r>
              <a:rPr lang="pt-BR" dirty="0" err="1">
                <a:solidFill>
                  <a:srgbClr val="555555"/>
                </a:solidFill>
                <a:latin typeface="Raleway"/>
              </a:rPr>
              <a:t>anosmia</a:t>
            </a:r>
            <a:r>
              <a:rPr lang="pt-BR" dirty="0">
                <a:solidFill>
                  <a:srgbClr val="555555"/>
                </a:solidFill>
                <a:latin typeface="Raleway"/>
              </a:rPr>
              <a:t>)</a:t>
            </a:r>
          </a:p>
          <a:p>
            <a:pPr algn="just" fontAlgn="base">
              <a:buFont typeface="Arial"/>
              <a:buChar char="•"/>
            </a:pPr>
            <a:r>
              <a:rPr lang="pt-BR" dirty="0">
                <a:solidFill>
                  <a:srgbClr val="555555"/>
                </a:solidFill>
                <a:latin typeface="Raleway"/>
              </a:rPr>
              <a:t>Alteração do paladar (</a:t>
            </a:r>
            <a:r>
              <a:rPr lang="pt-BR" dirty="0" err="1">
                <a:solidFill>
                  <a:srgbClr val="555555"/>
                </a:solidFill>
                <a:latin typeface="Raleway"/>
              </a:rPr>
              <a:t>ageusia</a:t>
            </a:r>
            <a:r>
              <a:rPr lang="pt-BR" dirty="0">
                <a:solidFill>
                  <a:srgbClr val="555555"/>
                </a:solidFill>
                <a:latin typeface="Raleway"/>
              </a:rPr>
              <a:t>)</a:t>
            </a:r>
          </a:p>
          <a:p>
            <a:pPr algn="just" fontAlgn="base">
              <a:buFont typeface="Arial"/>
              <a:buChar char="•"/>
            </a:pPr>
            <a:r>
              <a:rPr lang="pt-BR" dirty="0">
                <a:solidFill>
                  <a:srgbClr val="555555"/>
                </a:solidFill>
                <a:latin typeface="Raleway"/>
              </a:rPr>
              <a:t>Distúrbios gastrintestinais (náuseas/vômitos/diarreia)</a:t>
            </a:r>
          </a:p>
          <a:p>
            <a:pPr algn="just" fontAlgn="base">
              <a:buFont typeface="Arial"/>
              <a:buChar char="•"/>
            </a:pPr>
            <a:r>
              <a:rPr lang="pt-BR" dirty="0">
                <a:solidFill>
                  <a:srgbClr val="555555"/>
                </a:solidFill>
                <a:latin typeface="Raleway"/>
              </a:rPr>
              <a:t>Cansaço (astenia)</a:t>
            </a:r>
          </a:p>
          <a:p>
            <a:pPr algn="just" fontAlgn="base">
              <a:buFont typeface="Arial"/>
              <a:buChar char="•"/>
            </a:pPr>
            <a:r>
              <a:rPr lang="pt-BR" dirty="0">
                <a:solidFill>
                  <a:srgbClr val="555555"/>
                </a:solidFill>
                <a:latin typeface="Raleway"/>
              </a:rPr>
              <a:t>Diminuição do apetite (</a:t>
            </a:r>
            <a:r>
              <a:rPr lang="pt-BR" dirty="0" err="1">
                <a:solidFill>
                  <a:srgbClr val="555555"/>
                </a:solidFill>
                <a:latin typeface="Raleway"/>
              </a:rPr>
              <a:t>hiporexia</a:t>
            </a:r>
            <a:r>
              <a:rPr lang="pt-BR" dirty="0">
                <a:solidFill>
                  <a:srgbClr val="555555"/>
                </a:solidFill>
                <a:latin typeface="Raleway"/>
              </a:rPr>
              <a:t>)</a:t>
            </a:r>
          </a:p>
          <a:p>
            <a:pPr algn="just" fontAlgn="base">
              <a:buFont typeface="Arial"/>
              <a:buChar char="•"/>
            </a:pPr>
            <a:r>
              <a:rPr lang="pt-BR" dirty="0" err="1">
                <a:solidFill>
                  <a:srgbClr val="555555"/>
                </a:solidFill>
                <a:latin typeface="Raleway"/>
              </a:rPr>
              <a:t>Dispnéia</a:t>
            </a:r>
            <a:r>
              <a:rPr lang="pt-BR" dirty="0">
                <a:solidFill>
                  <a:srgbClr val="555555"/>
                </a:solidFill>
                <a:latin typeface="Raleway"/>
              </a:rPr>
              <a:t> ( falta de ar)</a:t>
            </a:r>
          </a:p>
          <a:p>
            <a:pPr marL="0" indent="0" algn="just" fontAlgn="base">
              <a:buNone/>
            </a:pPr>
            <a:endParaRPr lang="pt-BR" dirty="0">
              <a:solidFill>
                <a:srgbClr val="555555"/>
              </a:solidFill>
              <a:latin typeface="Raleway"/>
            </a:endParaRPr>
          </a:p>
          <a:p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34ADA1E-23AE-494A-915F-859A3E73B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558" y="590309"/>
            <a:ext cx="9834462" cy="588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0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b="1" dirty="0"/>
              <a:t>Período de incubação do </a:t>
            </a:r>
            <a:r>
              <a:rPr lang="pt-BR" b="1" dirty="0" err="1"/>
              <a:t>coronavírus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61963" y="2381243"/>
            <a:ext cx="10871200" cy="3720012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pt-BR" sz="4000" dirty="0"/>
              <a:t>Período de incubação é o tempo que leva para os primeiros sintomas aparecerem desde a infecção por </a:t>
            </a:r>
            <a:r>
              <a:rPr lang="pt-BR" sz="4000" dirty="0" err="1"/>
              <a:t>coronavírus</a:t>
            </a:r>
            <a:r>
              <a:rPr lang="pt-BR" sz="4000" dirty="0"/>
              <a:t>, que pode ser de </a:t>
            </a:r>
            <a:r>
              <a:rPr lang="pt-BR" sz="4000" b="1" dirty="0"/>
              <a:t>2 a 14 dias.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1457308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794" y="1"/>
            <a:ext cx="12192000" cy="6857999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 </a:t>
            </a:r>
            <a:br>
              <a:rPr lang="pt-BR" dirty="0">
                <a:solidFill>
                  <a:schemeClr val="bg1"/>
                </a:solidFill>
              </a:rPr>
            </a:br>
            <a:r>
              <a:rPr lang="pt-BR" dirty="0">
                <a:solidFill>
                  <a:schemeClr val="bg1"/>
                </a:solidFill>
              </a:rPr>
              <a:t>lugar de fala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9"/>
          <a:stretch/>
        </p:blipFill>
        <p:spPr bwMode="auto">
          <a:xfrm>
            <a:off x="787400" y="1479154"/>
            <a:ext cx="4292600" cy="5173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206" y="1809750"/>
            <a:ext cx="5707063" cy="427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32396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5100" y="0"/>
            <a:ext cx="12026900" cy="6857999"/>
          </a:xfrm>
          <a:solidFill>
            <a:schemeClr val="tx1"/>
          </a:solidFill>
        </p:spPr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46100" y="215900"/>
            <a:ext cx="11391900" cy="6489699"/>
          </a:xfrm>
        </p:spPr>
        <p:txBody>
          <a:bodyPr>
            <a:normAutofit/>
          </a:bodyPr>
          <a:lstStyle/>
          <a:p>
            <a:r>
              <a:rPr lang="pt-BR" sz="9400" dirty="0">
                <a:solidFill>
                  <a:schemeClr val="bg1"/>
                </a:solidFill>
              </a:rPr>
              <a:t>Diagnóstico</a:t>
            </a:r>
            <a:endParaRPr lang="pt-BR" dirty="0">
              <a:solidFill>
                <a:schemeClr val="bg1"/>
              </a:solidFill>
            </a:endParaRPr>
          </a:p>
          <a:p>
            <a:pPr algn="just"/>
            <a:r>
              <a:rPr lang="pt-BR" dirty="0">
                <a:solidFill>
                  <a:schemeClr val="bg1"/>
                </a:solidFill>
              </a:rPr>
              <a:t>1 - O DIAGNÓSTICO CLÍNICO</a:t>
            </a:r>
          </a:p>
          <a:p>
            <a:pPr algn="just"/>
            <a:r>
              <a:rPr lang="pt-BR" dirty="0">
                <a:solidFill>
                  <a:schemeClr val="bg1"/>
                </a:solidFill>
              </a:rPr>
              <a:t>2 - O DIAGNÓSTICO CLÍNICO-EPIDEMIOLÓGICO casos de paciente com a associação dos sinais e sintomas supracitados ou SRAG MAIS histórico de contato próximo ou domiciliar, nos últimos 14 dias antes </a:t>
            </a:r>
          </a:p>
          <a:p>
            <a:pPr algn="just"/>
            <a:r>
              <a:rPr lang="pt-BR" dirty="0">
                <a:solidFill>
                  <a:schemeClr val="bg1"/>
                </a:solidFill>
              </a:rPr>
              <a:t>3 –DIAGNÓSTICO CLÍNICO-IMAGEM: caso de sintomas respiratório mais febre ou SRAG ou óbito por SRAG que não foi possível confirmar ou descartar por critério laboratorial E que apresente alterações tomográficas.</a:t>
            </a:r>
          </a:p>
          <a:p>
            <a:pPr algn="just"/>
            <a:r>
              <a:rPr lang="pt-BR" dirty="0">
                <a:solidFill>
                  <a:schemeClr val="bg1"/>
                </a:solidFill>
              </a:rPr>
              <a:t>4 - DIAGNÓSTICO LABORATORIAL</a:t>
            </a:r>
          </a:p>
          <a:p>
            <a:pPr algn="just"/>
            <a:r>
              <a:rPr lang="pt-BR" dirty="0">
                <a:solidFill>
                  <a:schemeClr val="bg1"/>
                </a:solidFill>
              </a:rPr>
              <a:t>5 - DIAGNÓSTICO LABORATORIAL EM INDIVÍDUO ASSINTOMÁTICO (pessoa sem sintomas) </a:t>
            </a:r>
          </a:p>
          <a:p>
            <a:pPr algn="just"/>
            <a:endParaRPr lang="pt-BR" dirty="0">
              <a:solidFill>
                <a:schemeClr val="bg1"/>
              </a:solidFill>
            </a:endParaRPr>
          </a:p>
          <a:p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0572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8900" y="0"/>
            <a:ext cx="12103100" cy="6857999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Tipos de testes</a:t>
            </a: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636104" y="1113183"/>
            <a:ext cx="10793896" cy="28281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pt-BR" sz="2400" b="1" dirty="0"/>
              <a:t>Biologia molecular (RT-PCR em tempo real):</a:t>
            </a:r>
            <a:r>
              <a:rPr lang="pt-BR" sz="2400" dirty="0"/>
              <a:t>  Amostra clínica coletada, </a:t>
            </a:r>
            <a:r>
              <a:rPr lang="pt-BR" sz="2400" dirty="0">
                <a:solidFill>
                  <a:srgbClr val="FF0000"/>
                </a:solidFill>
              </a:rPr>
              <a:t>ATÉ o sétimo dia </a:t>
            </a:r>
            <a:r>
              <a:rPr lang="pt-BR" sz="2400" dirty="0"/>
              <a:t>de início de sintomas (preferencialmente entre o 3° e 5° dia).</a:t>
            </a:r>
            <a:r>
              <a:rPr lang="pt-BR" sz="2400" b="1" dirty="0"/>
              <a:t>	</a:t>
            </a:r>
          </a:p>
          <a:p>
            <a:pPr>
              <a:buFont typeface="Arial" panose="020B0604020202020204" pitchFamily="34" charset="0"/>
              <a:buNone/>
            </a:pPr>
            <a:endParaRPr lang="pt-BR" b="1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9318" t="25441" r="21970" b="32563"/>
          <a:stretch>
            <a:fillRect/>
          </a:stretch>
        </p:blipFill>
        <p:spPr bwMode="auto">
          <a:xfrm>
            <a:off x="636104" y="3090343"/>
            <a:ext cx="10793896" cy="3072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Coronavírus em SC: Secretaria da Saúde adota medidas de Vigilância ..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6104" y="1100407"/>
            <a:ext cx="10793896" cy="56819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810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07165" y="702365"/>
            <a:ext cx="4952201" cy="302149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sz="2400" b="1" dirty="0"/>
              <a:t>Imunológico (teste rápido - TR ou sorologia para detecção de anticorpos para o SARS-CoV-2): </a:t>
            </a:r>
            <a:r>
              <a:rPr lang="pt-BR" sz="2400" dirty="0"/>
              <a:t>com resultado positivo para anticorpos </a:t>
            </a:r>
            <a:r>
              <a:rPr lang="pt-BR" sz="2400" dirty="0" err="1"/>
              <a:t>IgM</a:t>
            </a:r>
            <a:r>
              <a:rPr lang="pt-BR" sz="2400" dirty="0"/>
              <a:t> e/ou </a:t>
            </a:r>
            <a:r>
              <a:rPr lang="pt-BR" sz="2400" dirty="0" err="1"/>
              <a:t>IgG</a:t>
            </a:r>
            <a:r>
              <a:rPr lang="pt-BR" sz="2400" dirty="0"/>
              <a:t> em amostra coletada </a:t>
            </a:r>
            <a:r>
              <a:rPr lang="pt-BR" sz="2400" dirty="0">
                <a:solidFill>
                  <a:srgbClr val="FF0000"/>
                </a:solidFill>
              </a:rPr>
              <a:t>APÓS o sétimo dia de início dos sintomas</a:t>
            </a:r>
            <a:r>
              <a:rPr lang="pt-BR" sz="2400" dirty="0"/>
              <a:t>. </a:t>
            </a:r>
          </a:p>
          <a:p>
            <a:pPr>
              <a:buNone/>
            </a:pPr>
            <a:endParaRPr lang="pt-BR" b="1" dirty="0"/>
          </a:p>
        </p:txBody>
      </p:sp>
      <p:pic>
        <p:nvPicPr>
          <p:cNvPr id="6146" name="Picture 2" descr="Testes rápidos detectam 10 novos casos de Covid-19 em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82595" y="2362676"/>
            <a:ext cx="5580897" cy="4085054"/>
          </a:xfrm>
          <a:prstGeom prst="rect">
            <a:avLst/>
          </a:prstGeom>
          <a:noFill/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/>
          <a:srcRect l="25446" t="21983" r="32145" b="6250"/>
          <a:stretch>
            <a:fillRect/>
          </a:stretch>
        </p:blipFill>
        <p:spPr bwMode="auto">
          <a:xfrm>
            <a:off x="1007165" y="0"/>
            <a:ext cx="10816973" cy="6637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413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991061" y="344557"/>
            <a:ext cx="3839867" cy="3791345"/>
          </a:xfrm>
        </p:spPr>
        <p:txBody>
          <a:bodyPr/>
          <a:lstStyle/>
          <a:p>
            <a:r>
              <a:rPr lang="pt-BR" b="1" dirty="0"/>
              <a:t>TRANSMISSÃO COMUNITÁRIA</a:t>
            </a:r>
            <a:br>
              <a:rPr lang="pt-BR" b="1" dirty="0"/>
            </a:br>
            <a:r>
              <a:rPr lang="pt-BR" dirty="0"/>
              <a:t>20 DE MARÇO</a:t>
            </a:r>
            <a:endParaRPr lang="pt-BR" b="1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0" name="Picture 2" descr="https://cidadeverde.com/assets/uploads/posts/tomate-jordana-dent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37" y="539874"/>
            <a:ext cx="6867895" cy="5782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5066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63" y="576263"/>
            <a:ext cx="5297487" cy="529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54592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8900" y="0"/>
            <a:ext cx="12103100" cy="6857999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Fluxo de atendimento</a:t>
            </a: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04" y="1982158"/>
            <a:ext cx="5135057" cy="2893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04" y="1982158"/>
            <a:ext cx="5135057" cy="2945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657759" y="1152939"/>
            <a:ext cx="4654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1 -   ATENDIMENTO DE SAÚDE DO CASO SUSPEITO – CONSULTA MÉDICA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6997148" y="1152939"/>
            <a:ext cx="3790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2- MONITORAMENTO DOS CASOS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288" y="1522271"/>
            <a:ext cx="4579730" cy="4579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554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  <a:solidFill>
            <a:schemeClr val="tx1"/>
          </a:solidFill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monitoramento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29" y="817171"/>
            <a:ext cx="11605407" cy="5552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259" y="817171"/>
            <a:ext cx="5245741" cy="5337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76527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Isolamento extensivo a família</a:t>
            </a:r>
            <a:br>
              <a:rPr lang="pt-BR" dirty="0">
                <a:solidFill>
                  <a:schemeClr val="bg1"/>
                </a:solidFill>
              </a:rPr>
            </a:br>
            <a:r>
              <a:rPr lang="pt-BR" dirty="0">
                <a:solidFill>
                  <a:schemeClr val="bg1"/>
                </a:solidFill>
              </a:rPr>
              <a:t>contatos íntimos caso de suspeito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15873" t="21551" r="14697" b="11854"/>
          <a:stretch>
            <a:fillRect/>
          </a:stretch>
        </p:blipFill>
        <p:spPr bwMode="auto">
          <a:xfrm>
            <a:off x="662609" y="1684648"/>
            <a:ext cx="10974178" cy="4653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033681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/>
          <a:srcRect l="20962" t="12716" r="21482" b="11207"/>
          <a:stretch>
            <a:fillRect/>
          </a:stretch>
        </p:blipFill>
        <p:spPr bwMode="auto">
          <a:xfrm>
            <a:off x="1592316" y="0"/>
            <a:ext cx="8909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tângulo 4"/>
          <p:cNvSpPr/>
          <p:nvPr/>
        </p:nvSpPr>
        <p:spPr>
          <a:xfrm>
            <a:off x="1781503" y="2916621"/>
            <a:ext cx="8434552" cy="756745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7" name="Conector reto 6"/>
          <p:cNvCxnSpPr/>
          <p:nvPr/>
        </p:nvCxnSpPr>
        <p:spPr>
          <a:xfrm>
            <a:off x="1939159" y="4193628"/>
            <a:ext cx="4303986" cy="1588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8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/>
          <a:srcRect l="22174" t="35129" r="21078" b="25133"/>
          <a:stretch>
            <a:fillRect/>
          </a:stretch>
        </p:blipFill>
        <p:spPr bwMode="auto">
          <a:xfrm>
            <a:off x="1418896" y="756745"/>
            <a:ext cx="10011104" cy="5439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69746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3" t="18965" r="13607" b="1228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6936828" y="1560786"/>
            <a:ext cx="465082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5400" dirty="0">
                <a:solidFill>
                  <a:schemeClr val="bg1"/>
                </a:solidFill>
              </a:rPr>
              <a:t>Quem já enfrentou uma pandemia???</a:t>
            </a:r>
          </a:p>
        </p:txBody>
      </p:sp>
    </p:spTree>
    <p:extLst>
      <p:ext uri="{BB962C8B-B14F-4D97-AF65-F5344CB8AC3E}">
        <p14:creationId xmlns:p14="http://schemas.microsoft.com/office/powerpoint/2010/main" val="24274090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Realidade local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D0E206E-24EB-6F49-AC50-B858A9B694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5BDA7F2-022C-074E-BEB0-A69268C61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9826" y="747530"/>
            <a:ext cx="5932347" cy="593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903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8705122" cy="239915"/>
          </a:xfrm>
        </p:spPr>
        <p:txBody>
          <a:bodyPr>
            <a:noAutofit/>
          </a:bodyPr>
          <a:lstStyle/>
          <a:p>
            <a:pPr algn="ctr"/>
            <a:endParaRPr lang="pt-BR" sz="14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7023100" y="6014135"/>
            <a:ext cx="48641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>
                <a:solidFill>
                  <a:schemeClr val="bg1"/>
                </a:solidFill>
              </a:rPr>
              <a:t>https://www.google.com/search?sxsrf=ALeKk02z6xNBkS9-TGEziISM-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l="64565" t="37588" r="3148" b="30208"/>
          <a:stretch/>
        </p:blipFill>
        <p:spPr>
          <a:xfrm>
            <a:off x="6548419" y="868100"/>
            <a:ext cx="4982818" cy="295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8194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>
                <a:hlinkClick r:id="rId2"/>
              </a:rPr>
              <a:t>https://www.coronavirus.sc.gov.br/</a:t>
            </a:r>
            <a:endParaRPr lang="pt-BR" sz="3600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6000"/>
            <a:ext cx="12192000" cy="584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://www.coronavirus.sc.gov.br/wp-content/uploads/2020/11/card_site_11_2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04" y="1269951"/>
            <a:ext cx="5334096" cy="533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2395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3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63609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512676"/>
          </a:xfrm>
        </p:spPr>
        <p:txBody>
          <a:bodyPr>
            <a:normAutofit/>
          </a:bodyPr>
          <a:lstStyle/>
          <a:p>
            <a:r>
              <a:rPr lang="pt-BR" sz="4000" dirty="0"/>
              <a:t>Avaliação do risco potencial regional em santa </a:t>
            </a:r>
            <a:r>
              <a:rPr lang="pt-BR" sz="4000" dirty="0" err="1"/>
              <a:t>catarina</a:t>
            </a:r>
            <a:r>
              <a:rPr lang="pt-BR" sz="4000" dirty="0"/>
              <a:t>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14046" t="19973" r="14963" b="9194"/>
          <a:stretch/>
        </p:blipFill>
        <p:spPr>
          <a:xfrm>
            <a:off x="1251678" y="1484561"/>
            <a:ext cx="9263270" cy="5196469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l="19046" t="29891" r="19435" b="10145"/>
          <a:stretch>
            <a:fillRect/>
          </a:stretch>
        </p:blipFill>
        <p:spPr bwMode="auto">
          <a:xfrm>
            <a:off x="1251678" y="1484561"/>
            <a:ext cx="9085018" cy="5083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923776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  <a:solidFill>
            <a:schemeClr val="tx1"/>
          </a:solidFill>
        </p:spPr>
        <p:txBody>
          <a:bodyPr/>
          <a:lstStyle/>
          <a:p>
            <a:endParaRPr lang="pt-BR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68" y="171449"/>
            <a:ext cx="10304510" cy="651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6713" t="5382" r="7629" b="5555"/>
          <a:stretch/>
        </p:blipFill>
        <p:spPr>
          <a:xfrm>
            <a:off x="523461" y="207891"/>
            <a:ext cx="11145078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4499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51678" y="4734045"/>
            <a:ext cx="10178322" cy="174156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dirty="0"/>
          </a:p>
          <a:p>
            <a:r>
              <a:rPr lang="pt-BR" dirty="0"/>
              <a:t>Em 30/09/2020, os parâmetros da matriz foram reavaliados, e as dimensões consideradas são </a:t>
            </a:r>
            <a:r>
              <a:rPr lang="pt-BR" b="1" dirty="0"/>
              <a:t>Evento Sentinela, Transmissibilidade, Monitoramento e a Capacidade de atenção.</a:t>
            </a: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F64C4C0-9B16-FA41-8677-507B69584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382385"/>
            <a:ext cx="8808055" cy="4509329"/>
          </a:xfrm>
          <a:prstGeom prst="rect">
            <a:avLst/>
          </a:prstGeom>
          <a:effectLst>
            <a:glow rad="1003300">
              <a:schemeClr val="accent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900260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 flipH="1">
            <a:off x="1602711" y="6069496"/>
            <a:ext cx="6308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hlinkClick r:id="rId2"/>
              </a:rPr>
              <a:t>http://www.coronavirus.sc.gov.br/gestao-da-saude/</a:t>
            </a:r>
            <a:endParaRPr lang="pt-BR" dirty="0"/>
          </a:p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C8E97D7-741B-6440-B9A9-6F5D0E55A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2420" y="11533"/>
            <a:ext cx="7662441" cy="685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D76663D-B5BE-824A-8060-845728A3CA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2002420" y="-110001"/>
            <a:ext cx="7547686" cy="71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39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29629" t="16350" r="30037" b="5449"/>
          <a:stretch/>
        </p:blipFill>
        <p:spPr>
          <a:xfrm>
            <a:off x="4408228" y="129654"/>
            <a:ext cx="7125882" cy="672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6404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/>
          <a:lstStyle/>
          <a:p>
            <a:endParaRPr lang="pt-BR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88" t="29039" r="14477" b="19423"/>
          <a:stretch/>
        </p:blipFill>
        <p:spPr bwMode="auto">
          <a:xfrm>
            <a:off x="2056865" y="596900"/>
            <a:ext cx="8981005" cy="523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7748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  <a:solidFill>
            <a:schemeClr val="tx1"/>
          </a:solidFill>
        </p:spPr>
        <p:txBody>
          <a:bodyPr/>
          <a:lstStyle/>
          <a:p>
            <a:pPr algn="ctr"/>
            <a:br>
              <a:rPr lang="pt-BR" dirty="0">
                <a:solidFill>
                  <a:schemeClr val="bg1"/>
                </a:solidFill>
              </a:rPr>
            </a:br>
            <a:r>
              <a:rPr lang="pt-BR" dirty="0">
                <a:solidFill>
                  <a:schemeClr val="bg1"/>
                </a:solidFill>
              </a:rPr>
              <a:t>foco da conversa: cenário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752600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0836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Grande desafio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092200"/>
            <a:ext cx="12192000" cy="576579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5400" dirty="0">
                <a:solidFill>
                  <a:schemeClr val="bg1"/>
                </a:solidFill>
              </a:rPr>
              <a:t>Comportamento humano em território VIVO</a:t>
            </a:r>
          </a:p>
          <a:p>
            <a:pPr algn="ctr"/>
            <a:endParaRPr lang="pt-BR" sz="5400" dirty="0">
              <a:solidFill>
                <a:schemeClr val="bg1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0" y="3111500"/>
            <a:ext cx="6464300" cy="3544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90767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7800" y="0"/>
            <a:ext cx="12014200" cy="6857999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Em que ponto estamos? </a:t>
            </a:r>
            <a:br>
              <a:rPr lang="pt-BR" dirty="0">
                <a:solidFill>
                  <a:schemeClr val="bg1"/>
                </a:solidFill>
              </a:rPr>
            </a:br>
            <a:br>
              <a:rPr lang="pt-BR" sz="4000" dirty="0">
                <a:solidFill>
                  <a:schemeClr val="bg1"/>
                </a:solidFill>
              </a:rPr>
            </a:br>
            <a:r>
              <a:rPr lang="pt-BR" sz="4000" dirty="0">
                <a:solidFill>
                  <a:schemeClr val="bg1"/>
                </a:solidFill>
              </a:rPr>
              <a:t>Medicamentos?</a:t>
            </a:r>
            <a:r>
              <a:rPr lang="pt-BR" sz="4000" dirty="0"/>
              <a:t>?</a:t>
            </a:r>
            <a:r>
              <a:rPr lang="pt-BR" sz="4000" dirty="0" err="1">
                <a:solidFill>
                  <a:schemeClr val="bg1"/>
                </a:solidFill>
              </a:rPr>
              <a:t>Lockdown</a:t>
            </a:r>
            <a:r>
              <a:rPr lang="pt-BR" sz="4000" dirty="0">
                <a:solidFill>
                  <a:schemeClr val="bg1"/>
                </a:solidFill>
              </a:rPr>
              <a:t>?     Vacinas?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900" y="2546350"/>
            <a:ext cx="5473700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67624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o que temos alcance imediato: </a:t>
            </a:r>
            <a:br>
              <a:rPr lang="pt-BR" dirty="0">
                <a:solidFill>
                  <a:schemeClr val="bg1"/>
                </a:solidFill>
              </a:rPr>
            </a:br>
            <a:br>
              <a:rPr lang="pt-BR" dirty="0">
                <a:solidFill>
                  <a:schemeClr val="bg1"/>
                </a:solidFill>
              </a:rPr>
            </a:br>
            <a:r>
              <a:rPr lang="pt-BR" dirty="0">
                <a:solidFill>
                  <a:schemeClr val="bg1"/>
                </a:solidFill>
              </a:rPr>
              <a:t>Medidas de Proteção não farmacológicas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2882265"/>
            <a:ext cx="2525712" cy="3568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1" t="19726" r="26146" b="7226"/>
          <a:stretch/>
        </p:blipFill>
        <p:spPr bwMode="auto">
          <a:xfrm>
            <a:off x="3263900" y="3222629"/>
            <a:ext cx="3797300" cy="3227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4" t="16297" r="13229" b="4444"/>
          <a:stretch/>
        </p:blipFill>
        <p:spPr bwMode="auto">
          <a:xfrm>
            <a:off x="7366000" y="3732534"/>
            <a:ext cx="4597400" cy="271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58479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8900" y="0"/>
            <a:ext cx="12103100" cy="6857999"/>
          </a:xfrm>
          <a:solidFill>
            <a:schemeClr val="tx1"/>
          </a:solidFill>
        </p:spPr>
        <p:txBody>
          <a:bodyPr/>
          <a:lstStyle/>
          <a:p>
            <a:pPr algn="ctr"/>
            <a:br>
              <a:rPr lang="pt-BR" dirty="0">
                <a:solidFill>
                  <a:schemeClr val="bg1"/>
                </a:solidFill>
              </a:rPr>
            </a:br>
            <a:r>
              <a:rPr lang="pt-BR" dirty="0">
                <a:solidFill>
                  <a:schemeClr val="bg1"/>
                </a:solidFill>
              </a:rPr>
              <a:t>Mafra: campanha volta segura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1" t="29259" r="16667" b="21852"/>
          <a:stretch/>
        </p:blipFill>
        <p:spPr bwMode="auto">
          <a:xfrm>
            <a:off x="2590800" y="1625600"/>
            <a:ext cx="7554672" cy="427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91666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4DF888-5547-48CF-A0A8-216EC1A50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4"/>
            <a:ext cx="10178322" cy="6069931"/>
          </a:xfrm>
        </p:spPr>
        <p:txBody>
          <a:bodyPr>
            <a:normAutofit/>
          </a:bodyPr>
          <a:lstStyle/>
          <a:p>
            <a:pPr algn="ctr"/>
            <a:br>
              <a:rPr lang="pt-BR" sz="1000" dirty="0"/>
            </a:br>
            <a:br>
              <a:rPr lang="pt-BR" sz="1000" dirty="0"/>
            </a:br>
            <a:br>
              <a:rPr lang="pt-BR" sz="1000" dirty="0"/>
            </a:br>
            <a:br>
              <a:rPr lang="pt-BR" sz="7200" dirty="0"/>
            </a:br>
            <a:r>
              <a:rPr lang="pt-BR" sz="7200" dirty="0"/>
              <a:t>19 passos para proteger </a:t>
            </a:r>
            <a:r>
              <a:rPr lang="pt-BR" sz="7200" dirty="0" err="1"/>
              <a:t>mafra</a:t>
            </a:r>
            <a:r>
              <a:rPr lang="pt-BR" sz="7200" dirty="0"/>
              <a:t> do avanço da </a:t>
            </a:r>
            <a:r>
              <a:rPr lang="pt-BR" sz="7200" dirty="0" err="1"/>
              <a:t>covid</a:t>
            </a:r>
            <a:r>
              <a:rPr lang="pt-BR" sz="7200" dirty="0"/>
              <a:t> 19</a:t>
            </a:r>
          </a:p>
        </p:txBody>
      </p:sp>
    </p:spTree>
    <p:extLst>
      <p:ext uri="{BB962C8B-B14F-4D97-AF65-F5344CB8AC3E}">
        <p14:creationId xmlns:p14="http://schemas.microsoft.com/office/powerpoint/2010/main" val="34908574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Qual É a minha responsabilidade nesta pandemia?</a:t>
            </a:r>
            <a:br>
              <a:rPr lang="pt-BR" dirty="0">
                <a:solidFill>
                  <a:schemeClr val="bg1"/>
                </a:solidFill>
              </a:rPr>
            </a:b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955800"/>
            <a:ext cx="5079999" cy="4579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18565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1678" y="382384"/>
            <a:ext cx="10178322" cy="3594529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O QUE eu faço se meu colega for detectável covid19?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17421" y="2663373"/>
            <a:ext cx="10446836" cy="3593591"/>
          </a:xfrm>
        </p:spPr>
        <p:txBody>
          <a:bodyPr/>
          <a:lstStyle/>
          <a:p>
            <a:pPr marL="0" indent="0">
              <a:buNone/>
            </a:pPr>
            <a:r>
              <a:rPr lang="pt-BR" sz="3600" dirty="0">
                <a:solidFill>
                  <a:schemeClr val="bg1"/>
                </a:solidFill>
              </a:rPr>
              <a:t>ANALISAR O TIPO DE CONTATO</a:t>
            </a:r>
          </a:p>
          <a:p>
            <a:pPr marL="0" indent="0">
              <a:buNone/>
            </a:pPr>
            <a:r>
              <a:rPr lang="pt-BR" sz="3600" dirty="0">
                <a:solidFill>
                  <a:schemeClr val="bg1"/>
                </a:solidFill>
              </a:rPr>
              <a:t>CONTINUAR MEDIDAS NÃO FARMACOLÓGICAS E DISTANCIAMENTO SOCIAL</a:t>
            </a:r>
          </a:p>
          <a:p>
            <a:pPr marL="0" indent="0">
              <a:buNone/>
            </a:pPr>
            <a:r>
              <a:rPr lang="pt-BR" sz="3600" dirty="0">
                <a:solidFill>
                  <a:schemeClr val="bg1"/>
                </a:solidFill>
              </a:rPr>
              <a:t>FICAR ATENTOS EM SINAIS E SINTOMAS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531133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2900" y="0"/>
            <a:ext cx="11849100" cy="6857999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O QUE eu faço se meu colega for detectável covid19?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30087" y="1444487"/>
            <a:ext cx="11317356" cy="49960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</a:rPr>
              <a:t>DEFINIÇÃO DE CONTATO É qualquer pessoa que esteve em contato próximo a um caso confirmado de COVID-19 durante o seu período de transmissibilidade, ou seja, </a:t>
            </a:r>
            <a:r>
              <a:rPr lang="pt-BR" dirty="0">
                <a:solidFill>
                  <a:srgbClr val="FF0000"/>
                </a:solidFill>
              </a:rPr>
              <a:t>entre 02 dias antes e 10 dias após a data de início dos sinais e/ou sintomas do caso confirmado. </a:t>
            </a:r>
          </a:p>
          <a:p>
            <a:pPr marL="0" indent="0">
              <a:buNone/>
            </a:pPr>
            <a:endParaRPr lang="pt-BR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</a:rPr>
              <a:t>CONTATO PRÓXIMO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</a:rPr>
              <a:t> ● Pessoa que teve um contato físico direto (por exemplo, apertando as mãos) com um caso confirmado; 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</a:rPr>
              <a:t>● Pessoa que esteve a menos de um metro de distância, por um período mínimo de 15 minutos, com um caso confirmado, sem utilização de máscara; 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</a:rPr>
              <a:t>● Profissional de saúde ou outra pessoa que prestou assistência ao caso de COVID-19 sem utilizar equipamentos de proteção individual (EPI), conforme preconizado, ou com EPIs danificados; 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</a:rPr>
              <a:t>CONTATO DOMICILIAR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</a:rPr>
              <a:t> ● Pessoa que seja contato domiciliar ou residente na mesma casa/ ambiente de um caso confirmado. </a:t>
            </a:r>
          </a:p>
        </p:txBody>
      </p:sp>
    </p:spTree>
    <p:extLst>
      <p:ext uri="{BB962C8B-B14F-4D97-AF65-F5344CB8AC3E}">
        <p14:creationId xmlns:p14="http://schemas.microsoft.com/office/powerpoint/2010/main" val="9365497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  <a:solidFill>
            <a:schemeClr val="tx1"/>
          </a:solidFill>
        </p:spPr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45"/>
          <a:stretch/>
        </p:blipFill>
        <p:spPr bwMode="auto">
          <a:xfrm>
            <a:off x="88900" y="126999"/>
            <a:ext cx="11988800" cy="6591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33925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Planejamento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62000" y="1206501"/>
            <a:ext cx="10668000" cy="4673092"/>
          </a:xfrm>
        </p:spPr>
        <p:txBody>
          <a:bodyPr>
            <a:normAutofit/>
          </a:bodyPr>
          <a:lstStyle/>
          <a:p>
            <a:r>
              <a:rPr lang="pt-BR" sz="4400" dirty="0"/>
              <a:t>Antes de sair de casa</a:t>
            </a:r>
          </a:p>
          <a:p>
            <a:r>
              <a:rPr lang="pt-BR" sz="4400" dirty="0"/>
              <a:t>No local das atividades diárias</a:t>
            </a:r>
          </a:p>
          <a:p>
            <a:r>
              <a:rPr lang="pt-BR" sz="4400" dirty="0"/>
              <a:t>Retorno para casa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3270250"/>
            <a:ext cx="3587750" cy="358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5285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4307394" y="382385"/>
            <a:ext cx="4810539" cy="8117093"/>
            <a:chOff x="0" y="0"/>
            <a:chExt cx="11906" cy="16428"/>
          </a:xfrm>
        </p:grpSpPr>
        <p:sp>
          <p:nvSpPr>
            <p:cNvPr id="6" name="Freeform 3"/>
            <p:cNvSpPr>
              <a:spLocks/>
            </p:cNvSpPr>
            <p:nvPr/>
          </p:nvSpPr>
          <p:spPr bwMode="auto">
            <a:xfrm>
              <a:off x="11090" y="16103"/>
              <a:ext cx="471" cy="30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6" y="0"/>
                </a:cxn>
                <a:cxn ang="0">
                  <a:pos x="214" y="0"/>
                </a:cxn>
                <a:cxn ang="0">
                  <a:pos x="265" y="0"/>
                </a:cxn>
                <a:cxn ang="0">
                  <a:pos x="317" y="0"/>
                </a:cxn>
                <a:cxn ang="0">
                  <a:pos x="377" y="12"/>
                </a:cxn>
                <a:cxn ang="0">
                  <a:pos x="425" y="45"/>
                </a:cxn>
                <a:cxn ang="0">
                  <a:pos x="458" y="94"/>
                </a:cxn>
                <a:cxn ang="0">
                  <a:pos x="470" y="153"/>
                </a:cxn>
                <a:cxn ang="0">
                  <a:pos x="458" y="212"/>
                </a:cxn>
                <a:cxn ang="0">
                  <a:pos x="425" y="261"/>
                </a:cxn>
                <a:cxn ang="0">
                  <a:pos x="377" y="293"/>
                </a:cxn>
                <a:cxn ang="0">
                  <a:pos x="317" y="305"/>
                </a:cxn>
                <a:cxn ang="0">
                  <a:pos x="232" y="306"/>
                </a:cxn>
                <a:cxn ang="0">
                  <a:pos x="127" y="306"/>
                </a:cxn>
                <a:cxn ang="0">
                  <a:pos x="37" y="306"/>
                </a:cxn>
                <a:cxn ang="0">
                  <a:pos x="0" y="307"/>
                </a:cxn>
              </a:cxnLst>
              <a:rect l="0" t="0" r="r" b="b"/>
              <a:pathLst>
                <a:path w="471" h="307">
                  <a:moveTo>
                    <a:pt x="0" y="0"/>
                  </a:moveTo>
                  <a:lnTo>
                    <a:pt x="136" y="0"/>
                  </a:lnTo>
                  <a:lnTo>
                    <a:pt x="214" y="0"/>
                  </a:lnTo>
                  <a:lnTo>
                    <a:pt x="265" y="0"/>
                  </a:lnTo>
                  <a:lnTo>
                    <a:pt x="317" y="0"/>
                  </a:lnTo>
                  <a:lnTo>
                    <a:pt x="377" y="12"/>
                  </a:lnTo>
                  <a:lnTo>
                    <a:pt x="425" y="45"/>
                  </a:lnTo>
                  <a:lnTo>
                    <a:pt x="458" y="94"/>
                  </a:lnTo>
                  <a:lnTo>
                    <a:pt x="470" y="153"/>
                  </a:lnTo>
                  <a:lnTo>
                    <a:pt x="458" y="212"/>
                  </a:lnTo>
                  <a:lnTo>
                    <a:pt x="425" y="261"/>
                  </a:lnTo>
                  <a:lnTo>
                    <a:pt x="377" y="293"/>
                  </a:lnTo>
                  <a:lnTo>
                    <a:pt x="317" y="305"/>
                  </a:lnTo>
                  <a:lnTo>
                    <a:pt x="232" y="306"/>
                  </a:lnTo>
                  <a:lnTo>
                    <a:pt x="127" y="306"/>
                  </a:lnTo>
                  <a:lnTo>
                    <a:pt x="37" y="306"/>
                  </a:lnTo>
                  <a:lnTo>
                    <a:pt x="0" y="307"/>
                  </a:lnTo>
                </a:path>
              </a:pathLst>
            </a:custGeom>
            <a:noFill/>
            <a:ln w="25400">
              <a:solidFill>
                <a:srgbClr val="BED26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918" y="16083"/>
              <a:ext cx="193" cy="34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8" name="Line 5"/>
            <p:cNvSpPr>
              <a:spLocks noChangeShapeType="1"/>
            </p:cNvSpPr>
            <p:nvPr/>
          </p:nvSpPr>
          <p:spPr bwMode="auto">
            <a:xfrm>
              <a:off x="11577" y="16257"/>
              <a:ext cx="329" cy="0"/>
            </a:xfrm>
            <a:prstGeom prst="line">
              <a:avLst/>
            </a:prstGeom>
            <a:noFill/>
            <a:ln w="25438">
              <a:solidFill>
                <a:srgbClr val="BED26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3"/>
            <a:srcRect b="41064"/>
            <a:stretch>
              <a:fillRect/>
            </a:stretch>
          </p:blipFill>
          <p:spPr bwMode="auto">
            <a:xfrm>
              <a:off x="0" y="0"/>
              <a:ext cx="11906" cy="992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</p:spTree>
    <p:extLst>
      <p:ext uri="{BB962C8B-B14F-4D97-AF65-F5344CB8AC3E}">
        <p14:creationId xmlns:p14="http://schemas.microsoft.com/office/powerpoint/2010/main" val="18197260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00" y="361950"/>
            <a:ext cx="4876800" cy="610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800" y="361950"/>
            <a:ext cx="5130800" cy="600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88434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52500" y="1760138"/>
            <a:ext cx="10858500" cy="5097862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pt-BR" sz="3600" dirty="0"/>
              <a:t>A cada uso ponto higienize suas mãos;</a:t>
            </a:r>
          </a:p>
          <a:p>
            <a:pPr algn="just"/>
            <a:r>
              <a:rPr lang="pt-BR" sz="3600" dirty="0"/>
              <a:t>Atenção com maçanetas e demais locais de uso comum;</a:t>
            </a:r>
          </a:p>
          <a:p>
            <a:pPr algn="just"/>
            <a:r>
              <a:rPr lang="pt-BR" sz="3600" dirty="0"/>
              <a:t>Abra todas as janelas possíveis; </a:t>
            </a:r>
          </a:p>
          <a:p>
            <a:pPr algn="just"/>
            <a:r>
              <a:rPr lang="pt-BR" sz="3600" dirty="0"/>
              <a:t>Higienize suas bancadas, computadores, canetas, apostilas e celulares; Não compartilhar objetos sem adequada higienização.</a:t>
            </a:r>
          </a:p>
          <a:p>
            <a:pPr algn="just"/>
            <a:r>
              <a:rPr lang="pt-BR" sz="3600" dirty="0"/>
              <a:t>Bolsas com menos objetos dentro, de preferência coloque bolsa em sacolas plásticas e descarte as sacolas; </a:t>
            </a:r>
          </a:p>
          <a:p>
            <a:pPr algn="just"/>
            <a:r>
              <a:rPr lang="pt-BR" sz="3600" dirty="0"/>
              <a:t>Mantenha distanciamento no ambiente de trabalho;</a:t>
            </a:r>
          </a:p>
          <a:p>
            <a:pPr algn="just"/>
            <a:r>
              <a:rPr lang="pt-BR" sz="3600" dirty="0"/>
              <a:t>Só retire máscara em momento refeição com distanciamento;</a:t>
            </a:r>
          </a:p>
          <a:p>
            <a:pPr algn="just"/>
            <a:r>
              <a:rPr lang="pt-BR" sz="3600" dirty="0"/>
              <a:t>Atenção em salas de reunião, refeitório, ambientes compartilhados.</a:t>
            </a:r>
          </a:p>
        </p:txBody>
      </p:sp>
      <p:sp>
        <p:nvSpPr>
          <p:cNvPr id="4" name="Retângulo 3"/>
          <p:cNvSpPr/>
          <p:nvPr/>
        </p:nvSpPr>
        <p:spPr>
          <a:xfrm>
            <a:off x="571461" y="190478"/>
            <a:ext cx="113919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sz="4800" b="1" dirty="0" err="1"/>
              <a:t>Medidas</a:t>
            </a:r>
            <a:r>
              <a:rPr sz="4800" b="1" dirty="0"/>
              <a:t> de </a:t>
            </a:r>
            <a:r>
              <a:rPr sz="4800" b="1" dirty="0" err="1"/>
              <a:t>Proteção</a:t>
            </a:r>
            <a:r>
              <a:rPr sz="4800" b="1" dirty="0"/>
              <a:t> </a:t>
            </a:r>
            <a:r>
              <a:rPr sz="4800" b="1" dirty="0" err="1"/>
              <a:t>ao</a:t>
            </a:r>
            <a:r>
              <a:rPr sz="4800" b="1" dirty="0"/>
              <a:t> </a:t>
            </a:r>
            <a:r>
              <a:rPr sz="4800" b="1" dirty="0" err="1"/>
              <a:t>chegar</a:t>
            </a:r>
            <a:r>
              <a:rPr sz="4800" b="1" dirty="0"/>
              <a:t> no </a:t>
            </a:r>
            <a:r>
              <a:rPr sz="4800" b="1" dirty="0" err="1"/>
              <a:t>trabalho</a:t>
            </a:r>
            <a:endParaRPr lang="pt-BR" sz="4800" b="1" dirty="0"/>
          </a:p>
        </p:txBody>
      </p:sp>
    </p:spTree>
    <p:extLst>
      <p:ext uri="{BB962C8B-B14F-4D97-AF65-F5344CB8AC3E}">
        <p14:creationId xmlns:p14="http://schemas.microsoft.com/office/powerpoint/2010/main" val="28952316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25217" y="2082800"/>
            <a:ext cx="10219044" cy="3989408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pt-BR" sz="4000" dirty="0"/>
              <a:t>Produtos de limpeza comum podem ser usados para higienizar objetos; </a:t>
            </a:r>
          </a:p>
          <a:p>
            <a:pPr algn="just"/>
            <a:r>
              <a:rPr sz="4000" dirty="0" err="1"/>
              <a:t>Higienize</a:t>
            </a:r>
            <a:r>
              <a:rPr sz="4000" dirty="0"/>
              <a:t> as </a:t>
            </a:r>
            <a:r>
              <a:rPr sz="4000" dirty="0" err="1"/>
              <a:t>mãos</a:t>
            </a:r>
            <a:r>
              <a:rPr sz="4000" dirty="0"/>
              <a:t> </a:t>
            </a:r>
            <a:r>
              <a:rPr sz="4000" dirty="0" err="1"/>
              <a:t>sempre</a:t>
            </a:r>
            <a:r>
              <a:rPr lang="pt-BR" sz="4000" dirty="0"/>
              <a:t>:</a:t>
            </a:r>
            <a:r>
              <a:rPr sz="4000" dirty="0"/>
              <a:t> </a:t>
            </a:r>
            <a:r>
              <a:rPr sz="4000" dirty="0" err="1"/>
              <a:t>várias</a:t>
            </a:r>
            <a:r>
              <a:rPr sz="4000" dirty="0"/>
              <a:t> </a:t>
            </a:r>
            <a:r>
              <a:rPr sz="4000" dirty="0" err="1"/>
              <a:t>vezes</a:t>
            </a:r>
            <a:r>
              <a:rPr sz="4000" dirty="0"/>
              <a:t> </a:t>
            </a:r>
            <a:r>
              <a:rPr sz="4000" dirty="0" err="1"/>
              <a:t>ao</a:t>
            </a:r>
            <a:r>
              <a:rPr sz="4000" dirty="0"/>
              <a:t> </a:t>
            </a:r>
            <a:r>
              <a:rPr sz="4000" dirty="0" err="1"/>
              <a:t>dia</a:t>
            </a:r>
            <a:r>
              <a:rPr lang="pt-BR" sz="4000" dirty="0"/>
              <a:t>;</a:t>
            </a:r>
          </a:p>
          <a:p>
            <a:pPr algn="just"/>
            <a:r>
              <a:rPr lang="pt-BR" sz="4000" dirty="0"/>
              <a:t>Qualquer sintoma gripal avise seus superiores. Procure avaliação médica.</a:t>
            </a:r>
          </a:p>
          <a:p>
            <a:pPr algn="just"/>
            <a:r>
              <a:rPr lang="pt-BR" sz="4000" dirty="0"/>
              <a:t>Compartilhe esses hábitos com sua equipe e em sua família!</a:t>
            </a:r>
          </a:p>
        </p:txBody>
      </p:sp>
      <p:sp>
        <p:nvSpPr>
          <p:cNvPr id="4" name="Retângulo 3"/>
          <p:cNvSpPr/>
          <p:nvPr/>
        </p:nvSpPr>
        <p:spPr>
          <a:xfrm>
            <a:off x="571461" y="476230"/>
            <a:ext cx="10382323" cy="140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sz="4267" b="1" dirty="0" err="1"/>
              <a:t>Medidas</a:t>
            </a:r>
            <a:r>
              <a:rPr sz="4267" b="1" dirty="0"/>
              <a:t> de </a:t>
            </a:r>
            <a:r>
              <a:rPr sz="4267" b="1" dirty="0" err="1"/>
              <a:t>Proteção</a:t>
            </a:r>
            <a:r>
              <a:rPr sz="4267" b="1" dirty="0"/>
              <a:t> </a:t>
            </a:r>
            <a:r>
              <a:rPr sz="4267" b="1" dirty="0" err="1"/>
              <a:t>ao</a:t>
            </a:r>
            <a:r>
              <a:rPr sz="4267" b="1" dirty="0"/>
              <a:t> </a:t>
            </a:r>
            <a:r>
              <a:rPr sz="4267" b="1" dirty="0" err="1"/>
              <a:t>chegar</a:t>
            </a:r>
            <a:r>
              <a:rPr sz="4267" b="1" dirty="0"/>
              <a:t> no </a:t>
            </a:r>
            <a:r>
              <a:rPr sz="4267" b="1" dirty="0" err="1"/>
              <a:t>trabalho</a:t>
            </a:r>
            <a:endParaRPr lang="pt-BR" sz="4267" b="1" dirty="0"/>
          </a:p>
        </p:txBody>
      </p:sp>
    </p:spTree>
    <p:extLst>
      <p:ext uri="{BB962C8B-B14F-4D97-AF65-F5344CB8AC3E}">
        <p14:creationId xmlns:p14="http://schemas.microsoft.com/office/powerpoint/2010/main" val="28841666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Medidas para sociedade em geral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51678" y="1206500"/>
            <a:ext cx="10660922" cy="5486400"/>
          </a:xfrm>
        </p:spPr>
        <p:txBody>
          <a:bodyPr>
            <a:normAutofit fontScale="47500" lnSpcReduction="20000"/>
          </a:bodyPr>
          <a:lstStyle/>
          <a:p>
            <a:endParaRPr lang="pt-BR" sz="2900" dirty="0"/>
          </a:p>
          <a:p>
            <a:pPr algn="just"/>
            <a:r>
              <a:rPr lang="pt-BR" sz="3800" dirty="0"/>
              <a:t>Higienizar as mãos com frequência</a:t>
            </a:r>
          </a:p>
          <a:p>
            <a:pPr algn="just"/>
            <a:r>
              <a:rPr lang="pt-BR" sz="3800" dirty="0"/>
              <a:t>Adotar como prática a etiqueta da tosse.</a:t>
            </a:r>
          </a:p>
          <a:p>
            <a:pPr algn="just"/>
            <a:r>
              <a:rPr lang="pt-BR" sz="3800" dirty="0"/>
              <a:t>Evitar viajar e realizar comemorações com a presença de pessoas que não residem em sua casa.</a:t>
            </a:r>
          </a:p>
          <a:p>
            <a:pPr algn="just"/>
            <a:r>
              <a:rPr lang="pt-BR" sz="3800" dirty="0"/>
              <a:t>Ficar em casa a maior parte do tempo.</a:t>
            </a:r>
          </a:p>
          <a:p>
            <a:pPr algn="just"/>
            <a:r>
              <a:rPr lang="pt-BR" sz="3800" dirty="0"/>
              <a:t>Ingerir bastante água e se alimentar de forma saudável.</a:t>
            </a:r>
          </a:p>
          <a:p>
            <a:pPr algn="just"/>
            <a:r>
              <a:rPr lang="pt-BR" sz="3800" dirty="0"/>
              <a:t>Manter distância de 1,5 metros de outras pessoas.</a:t>
            </a:r>
          </a:p>
          <a:p>
            <a:pPr algn="just"/>
            <a:r>
              <a:rPr lang="pt-BR" sz="3800" dirty="0"/>
              <a:t>Não participar ou frequentar locais em que possa haver aglomeração de pessoas.</a:t>
            </a:r>
          </a:p>
          <a:p>
            <a:pPr algn="just"/>
            <a:r>
              <a:rPr lang="pt-BR" sz="3800" dirty="0"/>
              <a:t>Priorizar serviços de delivery. Mesmo assim higieniza-los.</a:t>
            </a:r>
          </a:p>
          <a:p>
            <a:pPr algn="just"/>
            <a:r>
              <a:rPr lang="pt-BR" sz="3800" dirty="0"/>
              <a:t>Quando possível adiar consultas, exames médicos, cirurgias e outros procedimentos que possam provocar dano a saúde e a ida a locais onde há pessoas potencialmente doentes.</a:t>
            </a:r>
          </a:p>
          <a:p>
            <a:pPr algn="just"/>
            <a:r>
              <a:rPr lang="pt-BR" sz="3800" dirty="0"/>
              <a:t>Utilizar máscara em espaços públicos e espaços privados compartilhados.</a:t>
            </a:r>
          </a:p>
          <a:p>
            <a:pPr algn="just"/>
            <a:r>
              <a:rPr lang="pt-BR" sz="3800" dirty="0"/>
              <a:t>Não frequentar locais que não sigam as recomendação e adequações necessárias para minimizar a transmissão do </a:t>
            </a:r>
            <a:r>
              <a:rPr lang="pt-BR" sz="3800" dirty="0" err="1"/>
              <a:t>coronavírus</a:t>
            </a:r>
            <a:endParaRPr lang="pt-BR" sz="3800" dirty="0"/>
          </a:p>
          <a:p>
            <a:endParaRPr lang="pt-BR" sz="2900" dirty="0"/>
          </a:p>
          <a:p>
            <a:r>
              <a:rPr lang="pt-BR" sz="2900" dirty="0">
                <a:hlinkClick r:id="rId2"/>
              </a:rPr>
              <a:t>http://www.coronavirus.sc.gov.br/gestao-da-saude/</a:t>
            </a:r>
            <a:endParaRPr lang="pt-BR" sz="2900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315107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10800000" flipV="1">
            <a:off x="1251678" y="5575300"/>
            <a:ext cx="10940322" cy="520700"/>
          </a:xfrm>
        </p:spPr>
        <p:txBody>
          <a:bodyPr>
            <a:noAutofit/>
          </a:bodyPr>
          <a:lstStyle/>
          <a:p>
            <a:pPr algn="ctr"/>
            <a:r>
              <a:rPr lang="pt-BR" sz="1400" dirty="0">
                <a:hlinkClick r:id="rId2"/>
              </a:rPr>
              <a:t>http://www.coronavirus.sc.gov.br/wp-content/uploads/2020/04/GUIA-CONVIVIO-RESPONSAVEL.pdf</a:t>
            </a:r>
            <a:endParaRPr lang="pt-BR" sz="1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8" t="23708" r="23785" b="11853"/>
          <a:stretch/>
        </p:blipFill>
        <p:spPr bwMode="auto">
          <a:xfrm>
            <a:off x="3192080" y="234292"/>
            <a:ext cx="6700344" cy="4713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30576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8038" t="12545" r="12722" b="20426"/>
          <a:stretch/>
        </p:blipFill>
        <p:spPr>
          <a:xfrm rot="20729124">
            <a:off x="940903" y="1060173"/>
            <a:ext cx="10310193" cy="490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1722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pt-BR" sz="16600" dirty="0">
                <a:solidFill>
                  <a:schemeClr val="bg1"/>
                </a:solidFill>
              </a:rPr>
              <a:t>E agora?</a:t>
            </a: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109" y="2774298"/>
            <a:ext cx="5389331" cy="3328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305488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51251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Qual a lição desta pandemia?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51678" y="1460501"/>
            <a:ext cx="10178322" cy="4419092"/>
          </a:xfrm>
        </p:spPr>
        <p:txBody>
          <a:bodyPr/>
          <a:lstStyle/>
          <a:p>
            <a:endParaRPr lang="pt-BR" dirty="0"/>
          </a:p>
          <a:p>
            <a:endParaRPr lang="pt-BR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1258888"/>
            <a:ext cx="9372600" cy="530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16030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NOVO REAL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90600" y="1117601"/>
            <a:ext cx="10439400" cy="4761992"/>
          </a:xfrm>
        </p:spPr>
        <p:txBody>
          <a:bodyPr/>
          <a:lstStyle/>
          <a:p>
            <a:pPr algn="just"/>
            <a:r>
              <a:rPr lang="pt-BR" dirty="0"/>
              <a:t>Tempo: Hoje. Não temos domínio absoluto do Tempo.</a:t>
            </a:r>
          </a:p>
          <a:p>
            <a:pPr algn="just"/>
            <a:r>
              <a:rPr lang="pt-BR" dirty="0"/>
              <a:t>Profissionais Proativos;</a:t>
            </a:r>
          </a:p>
          <a:p>
            <a:pPr algn="just"/>
            <a:r>
              <a:rPr lang="pt-BR" dirty="0"/>
              <a:t>Reinventar em tempos de Pandemia.</a:t>
            </a:r>
          </a:p>
          <a:p>
            <a:pPr algn="just"/>
            <a:r>
              <a:rPr lang="pt-BR" dirty="0"/>
              <a:t>Estudar/conhecer novos saberes...</a:t>
            </a:r>
          </a:p>
          <a:p>
            <a:pPr algn="just"/>
            <a:r>
              <a:rPr lang="pt-BR" dirty="0"/>
              <a:t>Compaixão e solidariedade pelo coletivo.</a:t>
            </a:r>
          </a:p>
          <a:p>
            <a:pPr algn="just"/>
            <a:r>
              <a:rPr lang="pt-BR" dirty="0"/>
              <a:t>Empatia diante dos CASOS POSITIVOS</a:t>
            </a:r>
          </a:p>
          <a:p>
            <a:pPr algn="just"/>
            <a:r>
              <a:rPr lang="pt-BR" dirty="0"/>
              <a:t>Reavaliar: Auto Cuidados e Cuidados com aspectos : físicos, emocionais, familiares sociais e espirituais.</a:t>
            </a:r>
          </a:p>
          <a:p>
            <a:endParaRPr lang="pt-BR" dirty="0"/>
          </a:p>
          <a:p>
            <a:endParaRPr lang="pt-B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341640"/>
            <a:ext cx="3683000" cy="2059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6851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4DF888-5547-48CF-A0A8-216EC1A50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722" y="1086678"/>
            <a:ext cx="10078278" cy="1185404"/>
          </a:xfrm>
        </p:spPr>
        <p:txBody>
          <a:bodyPr>
            <a:normAutofit fontScale="90000"/>
          </a:bodyPr>
          <a:lstStyle/>
          <a:p>
            <a:pPr algn="ctr"/>
            <a:r>
              <a:rPr lang="pt-BR" sz="4000" dirty="0"/>
              <a:t>Objetivos estratégicos do sus na resposta à pandemia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5727326-971E-4E53-AFCD-A44784724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822713"/>
            <a:ext cx="10668000" cy="4540798"/>
          </a:xfrm>
        </p:spPr>
        <p:txBody>
          <a:bodyPr>
            <a:normAutofit fontScale="47500" lnSpcReduction="20000"/>
          </a:bodyPr>
          <a:lstStyle/>
          <a:p>
            <a:pPr algn="just"/>
            <a:r>
              <a:rPr lang="pt-BR" sz="6000" dirty="0"/>
              <a:t>Minimizar o </a:t>
            </a:r>
            <a:r>
              <a:rPr lang="pt-BR" sz="6000" dirty="0">
                <a:solidFill>
                  <a:srgbClr val="FF0000"/>
                </a:solidFill>
              </a:rPr>
              <a:t>impacto social e econômico </a:t>
            </a:r>
            <a:r>
              <a:rPr lang="pt-BR" sz="6000" dirty="0"/>
              <a:t>por meio de parcerias multisetoriais e em apoio às medidas de distanciamento ampliado e seletivo adotadas pelos Estados, Distrito Federal e Municípios </a:t>
            </a:r>
          </a:p>
          <a:p>
            <a:pPr algn="just"/>
            <a:r>
              <a:rPr lang="pt-BR" sz="6000" dirty="0">
                <a:solidFill>
                  <a:srgbClr val="FF0000"/>
                </a:solidFill>
              </a:rPr>
              <a:t>Sensibilizar</a:t>
            </a:r>
            <a:r>
              <a:rPr lang="pt-BR" sz="6000" dirty="0"/>
              <a:t> os responsáveis pelos Estabelecimentos comerciais e de atendimento ao público ao pedido da OMS para que os países redobrem o comprometimento contra a pandemia do COVID-19.</a:t>
            </a:r>
          </a:p>
          <a:p>
            <a:pPr algn="just"/>
            <a:r>
              <a:rPr lang="pt-BR" sz="6000" dirty="0"/>
              <a:t>Estimular </a:t>
            </a:r>
            <a:r>
              <a:rPr lang="pt-BR" sz="6000" dirty="0">
                <a:solidFill>
                  <a:srgbClr val="FF0000"/>
                </a:solidFill>
              </a:rPr>
              <a:t>hábitos culturais de convivência social: proteção coletivo</a:t>
            </a:r>
            <a:r>
              <a:rPr lang="pt-BR" sz="6000" dirty="0"/>
              <a:t>.</a:t>
            </a:r>
          </a:p>
          <a:p>
            <a:pPr marL="0" indent="0" algn="just">
              <a:buNone/>
            </a:pPr>
            <a:endParaRPr lang="pt-BR" sz="6000" dirty="0"/>
          </a:p>
          <a:p>
            <a:pPr marL="0" indent="0" algn="r">
              <a:buNone/>
            </a:pPr>
            <a:r>
              <a:rPr lang="pt-BR" sz="2900" dirty="0"/>
              <a:t>(Boletim Epidemiológico 06 de Abril de 2020)</a:t>
            </a:r>
            <a:endParaRPr lang="pt-BR" sz="6000" dirty="0"/>
          </a:p>
          <a:p>
            <a:pPr algn="just"/>
            <a:endParaRPr lang="pt-BR" sz="6000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394131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                            DESAFIO            </a:t>
            </a:r>
            <a:r>
              <a:rPr lang="pt-BR" sz="2800" dirty="0">
                <a:solidFill>
                  <a:schemeClr val="bg1"/>
                </a:solidFill>
              </a:rPr>
              <a:t>(tarefa para casa)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20700" y="774700"/>
            <a:ext cx="10909300" cy="5486400"/>
          </a:xfrm>
        </p:spPr>
        <p:txBody>
          <a:bodyPr>
            <a:normAutofit lnSpcReduction="10000"/>
          </a:bodyPr>
          <a:lstStyle/>
          <a:p>
            <a:pPr algn="just"/>
            <a:r>
              <a:rPr lang="pt-BR" sz="3200" dirty="0">
                <a:solidFill>
                  <a:schemeClr val="bg1"/>
                </a:solidFill>
              </a:rPr>
              <a:t>Busquem informações OFICIAIS com pessoas/serviços;</a:t>
            </a:r>
          </a:p>
          <a:p>
            <a:pPr algn="just"/>
            <a:r>
              <a:rPr lang="pt-BR" sz="3200" dirty="0">
                <a:solidFill>
                  <a:schemeClr val="bg1"/>
                </a:solidFill>
              </a:rPr>
              <a:t>Não compartilhe </a:t>
            </a:r>
            <a:r>
              <a:rPr lang="pt-BR" sz="3200" dirty="0" err="1">
                <a:solidFill>
                  <a:schemeClr val="bg1"/>
                </a:solidFill>
              </a:rPr>
              <a:t>Fake</a:t>
            </a:r>
            <a:r>
              <a:rPr lang="pt-BR" sz="3200" dirty="0">
                <a:solidFill>
                  <a:schemeClr val="bg1"/>
                </a:solidFill>
              </a:rPr>
              <a:t> </a:t>
            </a:r>
            <a:r>
              <a:rPr lang="pt-BR" sz="3200" dirty="0" err="1">
                <a:solidFill>
                  <a:schemeClr val="bg1"/>
                </a:solidFill>
              </a:rPr>
              <a:t>news</a:t>
            </a:r>
            <a:r>
              <a:rPr lang="pt-BR" sz="3200" dirty="0">
                <a:solidFill>
                  <a:schemeClr val="bg1"/>
                </a:solidFill>
              </a:rPr>
              <a:t>; Repasse informações confiáveis;</a:t>
            </a:r>
          </a:p>
          <a:p>
            <a:pPr algn="just"/>
            <a:r>
              <a:rPr lang="pt-BR" sz="3200" dirty="0">
                <a:solidFill>
                  <a:schemeClr val="bg1"/>
                </a:solidFill>
              </a:rPr>
              <a:t>Avalie se as questões são para grupo ou para cada serviço/pessoa;</a:t>
            </a:r>
          </a:p>
          <a:p>
            <a:pPr algn="just"/>
            <a:r>
              <a:rPr lang="pt-BR" sz="3200" dirty="0">
                <a:solidFill>
                  <a:schemeClr val="bg1"/>
                </a:solidFill>
              </a:rPr>
              <a:t>Valorize seu tempo! Se  esforce pra ser 100% .</a:t>
            </a:r>
          </a:p>
          <a:p>
            <a:pPr algn="just"/>
            <a:r>
              <a:rPr lang="pt-BR" sz="3200" dirty="0">
                <a:solidFill>
                  <a:schemeClr val="bg1"/>
                </a:solidFill>
              </a:rPr>
              <a:t>Não terceirize a responsabilidade.</a:t>
            </a:r>
          </a:p>
          <a:p>
            <a:pPr algn="just"/>
            <a:r>
              <a:rPr lang="pt-BR" sz="3200" dirty="0">
                <a:solidFill>
                  <a:schemeClr val="bg1"/>
                </a:solidFill>
              </a:rPr>
              <a:t>Seja mudança que precisamos!</a:t>
            </a:r>
          </a:p>
          <a:p>
            <a:pPr algn="just"/>
            <a:r>
              <a:rPr lang="pt-BR" sz="3200" dirty="0">
                <a:solidFill>
                  <a:schemeClr val="bg1"/>
                </a:solidFill>
              </a:rPr>
              <a:t>Exerça Esperança !</a:t>
            </a:r>
          </a:p>
          <a:p>
            <a:pPr algn="just"/>
            <a:r>
              <a:rPr lang="pt-BR" sz="3200" dirty="0">
                <a:solidFill>
                  <a:schemeClr val="bg1"/>
                </a:solidFill>
              </a:rPr>
              <a:t>Seja exemplo...</a:t>
            </a:r>
          </a:p>
          <a:p>
            <a:endParaRPr lang="pt-B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532" y="4115594"/>
            <a:ext cx="4428068" cy="249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40567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319000" cy="6857999"/>
          </a:xfrm>
          <a:solidFill>
            <a:schemeClr val="tx1"/>
          </a:solidFill>
        </p:spPr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9" b="5000"/>
          <a:stretch/>
        </p:blipFill>
        <p:spPr bwMode="auto">
          <a:xfrm>
            <a:off x="127000" y="317500"/>
            <a:ext cx="12192000" cy="619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41300" y="6484203"/>
            <a:ext cx="896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hlinkClick r:id="rId3"/>
              </a:rPr>
              <a:t>https://portalarquivos.saude.gov.br/campanhas/projeto-LP-MS</a:t>
            </a:r>
            <a:endParaRPr lang="pt-BR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37131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" t="18889" r="4790" b="1592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25822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2" t="12592" r="16354" b="481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861158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Sus feito de pessoas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525" y="1280690"/>
            <a:ext cx="9873018" cy="5101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293" y="197039"/>
            <a:ext cx="17145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28200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/>
          <a:lstStyle/>
          <a:p>
            <a:endParaRPr lang="pt-B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858838"/>
            <a:ext cx="6858000" cy="513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718770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CA6E92-ED04-0A4A-8A33-893094C9D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87256FE-4BA6-EB49-B4DF-6B3A52FDA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4097438"/>
            <a:ext cx="10178322" cy="1782154"/>
          </a:xfrm>
        </p:spPr>
        <p:txBody>
          <a:bodyPr/>
          <a:lstStyle/>
          <a:p>
            <a:pPr marL="0" indent="0" algn="ctr">
              <a:buNone/>
            </a:pPr>
            <a:r>
              <a:rPr lang="pt-BR" dirty="0" err="1"/>
              <a:t>vigilanciasaudemfa@gmail.com.br</a:t>
            </a:r>
            <a:endParaRPr lang="pt-BR" dirty="0"/>
          </a:p>
          <a:p>
            <a:pPr marL="0" indent="0" algn="ctr">
              <a:buNone/>
            </a:pPr>
            <a:endParaRPr lang="pt-BR" dirty="0"/>
          </a:p>
          <a:p>
            <a:pPr marL="0" indent="0" algn="ctr">
              <a:buNone/>
            </a:pPr>
            <a:r>
              <a:rPr lang="pt-BR" dirty="0" err="1"/>
              <a:t>Francesli</a:t>
            </a:r>
            <a:r>
              <a:rPr lang="pt-BR" dirty="0"/>
              <a:t> </a:t>
            </a:r>
            <a:r>
              <a:rPr lang="pt-BR" dirty="0" err="1"/>
              <a:t>Patricia</a:t>
            </a:r>
            <a:r>
              <a:rPr lang="pt-BR" dirty="0"/>
              <a:t> Pereira </a:t>
            </a:r>
            <a:r>
              <a:rPr lang="pt-BR" dirty="0" err="1"/>
              <a:t>Heilmann</a:t>
            </a:r>
            <a:endParaRPr lang="pt-BR" dirty="0"/>
          </a:p>
          <a:p>
            <a:pPr marL="0" indent="0" algn="ctr">
              <a:buNone/>
            </a:pPr>
            <a:r>
              <a:rPr lang="pt-BR" dirty="0"/>
              <a:t>Vigilância Epidemiológica de Mafra</a:t>
            </a:r>
          </a:p>
        </p:txBody>
      </p:sp>
    </p:spTree>
    <p:extLst>
      <p:ext uri="{BB962C8B-B14F-4D97-AF65-F5344CB8AC3E}">
        <p14:creationId xmlns:p14="http://schemas.microsoft.com/office/powerpoint/2010/main" val="42854325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0200" y="0"/>
            <a:ext cx="11861800" cy="6858000"/>
          </a:xfrm>
          <a:solidFill>
            <a:schemeClr val="tx1"/>
          </a:solidFill>
        </p:spPr>
        <p:txBody>
          <a:bodyPr/>
          <a:lstStyle/>
          <a:p>
            <a:endParaRPr lang="pt-BR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636588"/>
            <a:ext cx="8370887" cy="558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025" y="5970588"/>
            <a:ext cx="944563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6055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CD8F7C-C01B-4AC3-A187-EA9EA555FC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2795" y="1071883"/>
            <a:ext cx="5349871" cy="4394988"/>
          </a:xfrm>
        </p:spPr>
        <p:txBody>
          <a:bodyPr/>
          <a:lstStyle/>
          <a:p>
            <a:r>
              <a:rPr lang="pt-BR" sz="4400" dirty="0"/>
              <a:t>Campanha volta segura. Mafra longe da covid-19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000D3B4-83BD-4E10-B2D6-CCE384F172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6132" y="5817476"/>
            <a:ext cx="11699736" cy="2027810"/>
          </a:xfrm>
        </p:spPr>
        <p:txBody>
          <a:bodyPr>
            <a:normAutofit/>
          </a:bodyPr>
          <a:lstStyle/>
          <a:p>
            <a:r>
              <a:rPr lang="pt-BR" dirty="0"/>
              <a:t>Secretaria municipal de saúde e prefeitura de </a:t>
            </a:r>
            <a:r>
              <a:rPr lang="pt-BR" dirty="0" err="1"/>
              <a:t>mafra</a:t>
            </a:r>
            <a:endParaRPr lang="pt-BR" dirty="0"/>
          </a:p>
        </p:txBody>
      </p:sp>
      <p:pic>
        <p:nvPicPr>
          <p:cNvPr id="3074" name="Picture 2" descr="C:\Users\ARIANE\Desktop\covid\IMG-20200404-WA00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528" y="113128"/>
            <a:ext cx="7902125" cy="570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774" y="224335"/>
            <a:ext cx="17145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9933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Campanha Volta segura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15178" y="1371601"/>
            <a:ext cx="10178322" cy="4609592"/>
          </a:xfrm>
        </p:spPr>
        <p:txBody>
          <a:bodyPr>
            <a:noAutofit/>
          </a:bodyPr>
          <a:lstStyle/>
          <a:p>
            <a:pPr algn="just"/>
            <a:r>
              <a:rPr lang="pt-BR" sz="5400" dirty="0"/>
              <a:t>Passo 8: Fortalecimento Vigilância Epidemiológica </a:t>
            </a:r>
          </a:p>
          <a:p>
            <a:pPr algn="just"/>
            <a:r>
              <a:rPr lang="pt-BR" sz="5400" dirty="0"/>
              <a:t>Passo 16: reunião com Educação</a:t>
            </a:r>
          </a:p>
        </p:txBody>
      </p:sp>
    </p:spTree>
    <p:extLst>
      <p:ext uri="{BB962C8B-B14F-4D97-AF65-F5344CB8AC3E}">
        <p14:creationId xmlns:p14="http://schemas.microsoft.com/office/powerpoint/2010/main" val="1486155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3200" y="0"/>
            <a:ext cx="11988800" cy="1874517"/>
          </a:xfrm>
          <a:solidFill>
            <a:schemeClr val="tx1"/>
          </a:solidFill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Referencial apresentação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175150"/>
            <a:ext cx="12192000" cy="5682850"/>
          </a:xfrm>
          <a:solidFill>
            <a:schemeClr val="tx1"/>
          </a:solidFill>
        </p:spPr>
        <p:txBody>
          <a:bodyPr/>
          <a:lstStyle/>
          <a:p>
            <a:pPr algn="just"/>
            <a:r>
              <a:rPr lang="pt-BR" sz="4000" b="1" dirty="0">
                <a:solidFill>
                  <a:schemeClr val="bg1"/>
                </a:solidFill>
              </a:rPr>
              <a:t>Boletins Epidemiológicos Ministério da Saúde</a:t>
            </a:r>
          </a:p>
          <a:p>
            <a:endParaRPr lang="pt-BR" b="1" dirty="0"/>
          </a:p>
          <a:p>
            <a:endParaRPr lang="pt-BR" b="1" dirty="0"/>
          </a:p>
          <a:p>
            <a:endParaRPr lang="pt-BR" b="1" dirty="0"/>
          </a:p>
          <a:p>
            <a:endParaRPr lang="pt-BR" b="1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www.saude.gov.br/coronavirus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887" y="3390901"/>
            <a:ext cx="4956913" cy="235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7596056"/>
      </p:ext>
    </p:extLst>
  </p:cSld>
  <p:clrMapOvr>
    <a:masterClrMapping/>
  </p:clrMapOvr>
</p:sld>
</file>

<file path=ppt/theme/theme1.xml><?xml version="1.0" encoding="utf-8"?>
<a:theme xmlns:a="http://schemas.openxmlformats.org/drawingml/2006/main" name="Selo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TM10001106[[fn=Selo]]</Template>
  <TotalTime>10500</TotalTime>
  <Words>1304</Words>
  <Application>Microsoft Office PowerPoint</Application>
  <PresentationFormat>Widescreen</PresentationFormat>
  <Paragraphs>157</Paragraphs>
  <Slides>67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67</vt:i4>
      </vt:variant>
    </vt:vector>
  </HeadingPairs>
  <TitlesOfParts>
    <vt:vector size="73" baseType="lpstr">
      <vt:lpstr>Arial</vt:lpstr>
      <vt:lpstr>Calibri</vt:lpstr>
      <vt:lpstr>Gill Sans MT</vt:lpstr>
      <vt:lpstr>Impact</vt:lpstr>
      <vt:lpstr>Raleway</vt:lpstr>
      <vt:lpstr>Selo</vt:lpstr>
      <vt:lpstr>A pandemia covid 19</vt:lpstr>
      <vt:lpstr>  lugar de fala</vt:lpstr>
      <vt:lpstr>Apresentação do PowerPoint</vt:lpstr>
      <vt:lpstr> foco da conversa: cenário</vt:lpstr>
      <vt:lpstr>Apresentação do PowerPoint</vt:lpstr>
      <vt:lpstr>Objetivos estratégicos do sus na resposta à pandemia</vt:lpstr>
      <vt:lpstr>Campanha volta segura. Mafra longe da covid-19</vt:lpstr>
      <vt:lpstr>Campanha Volta segura</vt:lpstr>
      <vt:lpstr>Referencial apresentação</vt:lpstr>
      <vt:lpstr>https://coronavirus.saude.gov.br/boletins-epidemiologicos </vt:lpstr>
      <vt:lpstr>A doença: covid 19  o vírus: sars-Cov 2 </vt:lpstr>
      <vt:lpstr>Apresentação do PowerPoint</vt:lpstr>
      <vt:lpstr>O vírus – sars cov 2</vt:lpstr>
      <vt:lpstr>Avaliação de risco</vt:lpstr>
      <vt:lpstr>Apresentação do PowerPoint</vt:lpstr>
      <vt:lpstr>Como o coronavírus é transmitido? </vt:lpstr>
      <vt:lpstr>Apresentação do PowerPoint</vt:lpstr>
      <vt:lpstr>Apresentação do PowerPoint</vt:lpstr>
      <vt:lpstr>Período de incubação do coronavírus</vt:lpstr>
      <vt:lpstr>Apresentação do PowerPoint</vt:lpstr>
      <vt:lpstr>Tipos de testes</vt:lpstr>
      <vt:lpstr>Apresentação do PowerPoint</vt:lpstr>
      <vt:lpstr>TRANSMISSÃO COMUNITÁRIA 20 DE MARÇO</vt:lpstr>
      <vt:lpstr>Apresentação do PowerPoint</vt:lpstr>
      <vt:lpstr>Fluxo de atendimento</vt:lpstr>
      <vt:lpstr>monitoramento</vt:lpstr>
      <vt:lpstr>Isolamento extensivo a família contatos íntimos caso de suspeito</vt:lpstr>
      <vt:lpstr>Apresentação do PowerPoint</vt:lpstr>
      <vt:lpstr>Apresentação do PowerPoint</vt:lpstr>
      <vt:lpstr>Realidade local</vt:lpstr>
      <vt:lpstr>Apresentação do PowerPoint</vt:lpstr>
      <vt:lpstr>https://www.coronavirus.sc.gov.br/</vt:lpstr>
      <vt:lpstr>Apresentação do PowerPoint</vt:lpstr>
      <vt:lpstr>Avaliação do risco potencial regional em santa catarina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Grande desafio</vt:lpstr>
      <vt:lpstr>Em que ponto estamos?   Medicamentos??Lockdown?     Vacinas? </vt:lpstr>
      <vt:lpstr>o que temos alcance imediato:   Medidas de Proteção não farmacológicas</vt:lpstr>
      <vt:lpstr> Mafra: campanha volta segura</vt:lpstr>
      <vt:lpstr>    19 passos para proteger mafra do avanço da covid 19</vt:lpstr>
      <vt:lpstr>Qual É a minha responsabilidade nesta pandemia? </vt:lpstr>
      <vt:lpstr>O QUE eu faço se meu colega for detectável covid19?</vt:lpstr>
      <vt:lpstr>O QUE eu faço se meu colega for detectável covid19?</vt:lpstr>
      <vt:lpstr>Apresentação do PowerPoint</vt:lpstr>
      <vt:lpstr>Planejamento</vt:lpstr>
      <vt:lpstr>Apresentação do PowerPoint</vt:lpstr>
      <vt:lpstr>Apresentação do PowerPoint</vt:lpstr>
      <vt:lpstr>Apresentação do PowerPoint</vt:lpstr>
      <vt:lpstr>Medidas para sociedade em geral</vt:lpstr>
      <vt:lpstr>http://www.coronavirus.sc.gov.br/wp-content/uploads/2020/04/GUIA-CONVIVIO-RESPONSAVEL.pdf</vt:lpstr>
      <vt:lpstr>Apresentação do PowerPoint</vt:lpstr>
      <vt:lpstr>E agora?</vt:lpstr>
      <vt:lpstr>Apresentação do PowerPoint</vt:lpstr>
      <vt:lpstr>Qual a lição desta pandemia?</vt:lpstr>
      <vt:lpstr>NOVO REAL</vt:lpstr>
      <vt:lpstr>                            DESAFIO            (tarefa para casa)</vt:lpstr>
      <vt:lpstr>Apresentação do PowerPoint</vt:lpstr>
      <vt:lpstr>Apresentação do PowerPoint</vt:lpstr>
      <vt:lpstr>Apresentação do PowerPoint</vt:lpstr>
      <vt:lpstr>Sus feito de pessoas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Campanha volta segura. Mafra longe da covid-19</dc:title>
  <dc:creator>Debora Popadiuk</dc:creator>
  <cp:lastModifiedBy>User</cp:lastModifiedBy>
  <cp:revision>324</cp:revision>
  <dcterms:created xsi:type="dcterms:W3CDTF">2020-04-06T18:54:32Z</dcterms:created>
  <dcterms:modified xsi:type="dcterms:W3CDTF">2020-12-10T17:04:28Z</dcterms:modified>
</cp:coreProperties>
</file>