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Arvo" panose="020B0604020202020204" charset="0"/>
      <p:regular r:id="rId27"/>
      <p:bold r:id="rId28"/>
      <p:italic r:id="rId29"/>
      <p:boldItalic r:id="rId30"/>
    </p:embeddedFont>
    <p:embeddedFont>
      <p:font typeface="Barlow Condensed" panose="020B0604020202020204" charset="0"/>
      <p:regular r:id="rId31"/>
      <p:bold r:id="rId32"/>
      <p:italic r:id="rId33"/>
      <p:boldItalic r:id="rId34"/>
    </p:embeddedFont>
    <p:embeddedFont>
      <p:font typeface="Barlow Condensed Medium" panose="020B0604020202020204" charset="0"/>
      <p:regular r:id="rId35"/>
      <p:bold r:id="rId36"/>
      <p:italic r:id="rId37"/>
      <p:boldItalic r:id="rId38"/>
    </p:embeddedFont>
    <p:embeddedFont>
      <p:font typeface="Barlow Condensed SemiBold" panose="020B0604020202020204" charset="0"/>
      <p:regular r:id="rId39"/>
      <p:bold r:id="rId40"/>
      <p:italic r:id="rId41"/>
      <p:boldItalic r:id="rId42"/>
    </p:embeddedFont>
    <p:embeddedFont>
      <p:font typeface="Fira Sans Extra Condensed Medium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6526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374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a2b689251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a2b689251b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940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a2b689251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a2b689251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352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a2b689251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a2b689251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4008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a2b689251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a2b689251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046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a2b689251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a2b689251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845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ac50aa4c3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ac50aa4c3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998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c50aa4c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c50aa4c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6647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ac50aa4c3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ac50aa4c3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5975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ac50aa4c3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ac50aa4c3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522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ac5d4e0e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ac5d4e0e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20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a2b68925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a2b68925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650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ac50aa4c3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ac50aa4c34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96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2b689251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a2b689251b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56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c50aa4c3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c50aa4c3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132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ac50aa4c3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ac50aa4c3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766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ac50aa4c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ac50aa4c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100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c50aa4c3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c50aa4c3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655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a2b689251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a2b689251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432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a2b689251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a2b689251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89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rgbClr val="E9E6E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95512" y="1245627"/>
            <a:ext cx="5553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bg>
      <p:bgPr>
        <a:solidFill>
          <a:srgbClr val="E9E6E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ctrTitle"/>
          </p:nvPr>
        </p:nvSpPr>
        <p:spPr>
          <a:xfrm>
            <a:off x="1795512" y="1545452"/>
            <a:ext cx="55530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99" name="Google Shape;99;p3"/>
          <p:cNvGrpSpPr/>
          <p:nvPr/>
        </p:nvGrpSpPr>
        <p:grpSpPr>
          <a:xfrm flipH="1">
            <a:off x="-9" y="2397713"/>
            <a:ext cx="2550204" cy="2757917"/>
            <a:chOff x="1384075" y="241450"/>
            <a:chExt cx="4822625" cy="5215425"/>
          </a:xfrm>
        </p:grpSpPr>
        <p:sp>
          <p:nvSpPr>
            <p:cNvPr id="100" name="Google Shape;100;p3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3"/>
          <p:cNvGrpSpPr/>
          <p:nvPr/>
        </p:nvGrpSpPr>
        <p:grpSpPr>
          <a:xfrm flipH="1">
            <a:off x="6278928" y="-258568"/>
            <a:ext cx="2865062" cy="3613974"/>
            <a:chOff x="-26858" y="-227337"/>
            <a:chExt cx="2186403" cy="2757917"/>
          </a:xfrm>
        </p:grpSpPr>
        <p:sp>
          <p:nvSpPr>
            <p:cNvPr id="145" name="Google Shape;145;p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49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8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4"/>
          <p:cNvGrpSpPr/>
          <p:nvPr/>
        </p:nvGrpSpPr>
        <p:grpSpPr>
          <a:xfrm>
            <a:off x="6396261" y="-26651"/>
            <a:ext cx="2761414" cy="1094590"/>
            <a:chOff x="5543377" y="-26648"/>
            <a:chExt cx="3613943" cy="1432521"/>
          </a:xfrm>
        </p:grpSpPr>
        <p:sp>
          <p:nvSpPr>
            <p:cNvPr id="187" name="Google Shape;187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-413096" y="3658798"/>
            <a:ext cx="2192144" cy="1495178"/>
            <a:chOff x="-293170" y="3658798"/>
            <a:chExt cx="2192144" cy="1495178"/>
          </a:xfrm>
        </p:grpSpPr>
        <p:sp>
          <p:nvSpPr>
            <p:cNvPr id="209" name="Google Shape;209;p4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4"/>
          <p:cNvSpPr txBox="1">
            <a:spLocks noGrp="1"/>
          </p:cNvSpPr>
          <p:nvPr>
            <p:ph type="ctrTitle"/>
          </p:nvPr>
        </p:nvSpPr>
        <p:spPr>
          <a:xfrm>
            <a:off x="4155425" y="20543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8" name="Google Shape;228;p4"/>
          <p:cNvSpPr txBox="1">
            <a:spLocks noGrp="1"/>
          </p:cNvSpPr>
          <p:nvPr>
            <p:ph type="title" idx="2" hasCustomPrompt="1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4"/>
          <p:cNvSpPr txBox="1">
            <a:spLocks noGrp="1"/>
          </p:cNvSpPr>
          <p:nvPr>
            <p:ph type="ctrTitle" idx="3"/>
          </p:nvPr>
        </p:nvSpPr>
        <p:spPr>
          <a:xfrm>
            <a:off x="4155425" y="27195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0" name="Google Shape;230;p4"/>
          <p:cNvSpPr txBox="1">
            <a:spLocks noGrp="1"/>
          </p:cNvSpPr>
          <p:nvPr>
            <p:ph type="title" idx="4" hasCustomPrompt="1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4"/>
          <p:cNvSpPr txBox="1">
            <a:spLocks noGrp="1"/>
          </p:cNvSpPr>
          <p:nvPr>
            <p:ph type="ctrTitle" idx="5"/>
          </p:nvPr>
        </p:nvSpPr>
        <p:spPr>
          <a:xfrm>
            <a:off x="4155425" y="33848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2" name="Google Shape;232;p4"/>
          <p:cNvSpPr txBox="1">
            <a:spLocks noGrp="1"/>
          </p:cNvSpPr>
          <p:nvPr>
            <p:ph type="title" idx="6" hasCustomPrompt="1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4"/>
          <p:cNvSpPr txBox="1">
            <a:spLocks noGrp="1"/>
          </p:cNvSpPr>
          <p:nvPr>
            <p:ph type="ctrTitle" idx="7"/>
          </p:nvPr>
        </p:nvSpPr>
        <p:spPr>
          <a:xfrm>
            <a:off x="4155425" y="40500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title" idx="8" hasCustomPrompt="1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35" name="Google Shape;235;p4"/>
          <p:cNvCxnSpPr/>
          <p:nvPr/>
        </p:nvCxnSpPr>
        <p:spPr>
          <a:xfrm>
            <a:off x="3986825" y="-16500"/>
            <a:ext cx="0" cy="44886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4"/>
          <p:cNvSpPr txBox="1">
            <a:spLocks noGrp="1"/>
          </p:cNvSpPr>
          <p:nvPr>
            <p:ph type="ctrTitle" idx="9"/>
          </p:nvPr>
        </p:nvSpPr>
        <p:spPr>
          <a:xfrm>
            <a:off x="4155425" y="1272250"/>
            <a:ext cx="388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5"/>
          <p:cNvGrpSpPr/>
          <p:nvPr/>
        </p:nvGrpSpPr>
        <p:grpSpPr>
          <a:xfrm rot="10800000" flipH="1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239" name="Google Shape;239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5"/>
          <p:cNvGrpSpPr/>
          <p:nvPr/>
        </p:nvGrpSpPr>
        <p:grpSpPr>
          <a:xfrm rot="10800000" flipH="1">
            <a:off x="-413096" y="-26651"/>
            <a:ext cx="2192144" cy="1495178"/>
            <a:chOff x="-293170" y="3658798"/>
            <a:chExt cx="2192144" cy="1495178"/>
          </a:xfrm>
        </p:grpSpPr>
        <p:sp>
          <p:nvSpPr>
            <p:cNvPr id="261" name="Google Shape;261;p5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rgbClr val="F5340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5"/>
          <p:cNvSpPr txBox="1">
            <a:spLocks noGrp="1"/>
          </p:cNvSpPr>
          <p:nvPr>
            <p:ph type="ctrTitle"/>
          </p:nvPr>
        </p:nvSpPr>
        <p:spPr>
          <a:xfrm>
            <a:off x="4308049" y="2067485"/>
            <a:ext cx="329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0" name="Google Shape;280;p5"/>
          <p:cNvSpPr txBox="1">
            <a:spLocks noGrp="1"/>
          </p:cNvSpPr>
          <p:nvPr>
            <p:ph type="subTitle" idx="1"/>
          </p:nvPr>
        </p:nvSpPr>
        <p:spPr>
          <a:xfrm>
            <a:off x="1868250" y="2708213"/>
            <a:ext cx="4020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1" name="Google Shape;281;p5"/>
          <p:cNvCxnSpPr/>
          <p:nvPr/>
        </p:nvCxnSpPr>
        <p:spPr>
          <a:xfrm>
            <a:off x="5123700" y="2607238"/>
            <a:ext cx="40203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2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6"/>
          <p:cNvGrpSpPr/>
          <p:nvPr/>
        </p:nvGrpSpPr>
        <p:grpSpPr>
          <a:xfrm rot="10800000">
            <a:off x="11" y="4059387"/>
            <a:ext cx="2761414" cy="1094590"/>
            <a:chOff x="5543377" y="-26648"/>
            <a:chExt cx="3613943" cy="1432521"/>
          </a:xfrm>
        </p:grpSpPr>
        <p:sp>
          <p:nvSpPr>
            <p:cNvPr id="284" name="Google Shape;284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6"/>
          <p:cNvSpPr txBox="1">
            <a:spLocks noGrp="1"/>
          </p:cNvSpPr>
          <p:nvPr>
            <p:ph type="ctrTitle"/>
          </p:nvPr>
        </p:nvSpPr>
        <p:spPr>
          <a:xfrm>
            <a:off x="266501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6" name="Google Shape;306;p6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rgbClr val="F5340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CUSTOM_2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9" name="Google Shape;309;p7"/>
          <p:cNvCxnSpPr/>
          <p:nvPr/>
        </p:nvCxnSpPr>
        <p:spPr>
          <a:xfrm>
            <a:off x="498026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0" name="Google Shape;310;p7"/>
          <p:cNvGrpSpPr/>
          <p:nvPr/>
        </p:nvGrpSpPr>
        <p:grpSpPr>
          <a:xfrm rot="10800000" flipH="1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311" name="Google Shape;311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rgbClr val="0C2E3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7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00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DCDC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9E6E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vo"/>
              <a:buChar char="●"/>
              <a:defRPr sz="18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■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●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vo"/>
              <a:buChar char="○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Arvo"/>
              <a:buChar char="■"/>
              <a:defRPr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6E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9"/>
          <p:cNvSpPr txBox="1">
            <a:spLocks noGrp="1"/>
          </p:cNvSpPr>
          <p:nvPr>
            <p:ph type="ctrTitle"/>
          </p:nvPr>
        </p:nvSpPr>
        <p:spPr>
          <a:xfrm>
            <a:off x="-15225" y="698525"/>
            <a:ext cx="9144000" cy="16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PLANO TERRITORIAL DE REORGANIZAÇÃO</a:t>
            </a:r>
            <a:endParaRPr sz="40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DO CALENDÁRIO ESCOLAR 2020</a:t>
            </a:r>
            <a:endParaRPr sz="40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 M P L A N O R T E</a:t>
            </a:r>
            <a:endParaRPr sz="41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338" name="Google Shape;338;p9"/>
          <p:cNvGrpSpPr/>
          <p:nvPr/>
        </p:nvGrpSpPr>
        <p:grpSpPr>
          <a:xfrm>
            <a:off x="2187825" y="1987975"/>
            <a:ext cx="5638931" cy="2787650"/>
            <a:chOff x="0" y="0"/>
            <a:chExt cx="5638931" cy="2787650"/>
          </a:xfrm>
        </p:grpSpPr>
        <p:sp>
          <p:nvSpPr>
            <p:cNvPr id="339" name="Google Shape;339;p9"/>
            <p:cNvSpPr/>
            <p:nvPr/>
          </p:nvSpPr>
          <p:spPr>
            <a:xfrm>
              <a:off x="0" y="0"/>
              <a:ext cx="5638800" cy="2787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2463" y="247517"/>
              <a:ext cx="1041900" cy="8928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t="-2999" b="-29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15047" y="1124185"/>
              <a:ext cx="1041900" cy="214200"/>
            </a:xfrm>
            <a:prstGeom prst="rect">
              <a:avLst/>
            </a:prstGeom>
            <a:solidFill>
              <a:srgbClr val="BFC8E3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 txBox="1"/>
            <p:nvPr/>
          </p:nvSpPr>
          <p:spPr>
            <a:xfrm>
              <a:off x="15047" y="1124185"/>
              <a:ext cx="1041900" cy="2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es" sz="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BELA VISTA DO TODO</a:t>
              </a: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1137904" y="251714"/>
              <a:ext cx="1041900" cy="8928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t="-28998" b="-2899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1154687" y="1124185"/>
              <a:ext cx="1041900" cy="214200"/>
            </a:xfrm>
            <a:prstGeom prst="rect">
              <a:avLst/>
            </a:prstGeom>
            <a:solidFill>
              <a:srgbClr val="BFC8E3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 txBox="1"/>
            <p:nvPr/>
          </p:nvSpPr>
          <p:spPr>
            <a:xfrm>
              <a:off x="1154687" y="1124185"/>
              <a:ext cx="1041900" cy="2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es" sz="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CANOINHAS</a:t>
              </a: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2298515" y="247517"/>
              <a:ext cx="1041900" cy="8928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t="-12999" b="-129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2298515" y="1119991"/>
              <a:ext cx="1041900" cy="214200"/>
            </a:xfrm>
            <a:prstGeom prst="rect">
              <a:avLst/>
            </a:prstGeom>
            <a:solidFill>
              <a:srgbClr val="BFC8E3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 txBox="1"/>
            <p:nvPr/>
          </p:nvSpPr>
          <p:spPr>
            <a:xfrm>
              <a:off x="2298515" y="1119991"/>
              <a:ext cx="1041900" cy="2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es" sz="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IRINEÓPOLIS</a:t>
              </a: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3438155" y="239133"/>
              <a:ext cx="1041900" cy="8928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t="-22999" b="-229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3446541" y="1124185"/>
              <a:ext cx="1041900" cy="214200"/>
            </a:xfrm>
            <a:prstGeom prst="rect">
              <a:avLst/>
            </a:prstGeom>
            <a:solidFill>
              <a:srgbClr val="BFC8E3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9"/>
            <p:cNvSpPr txBox="1"/>
            <p:nvPr/>
          </p:nvSpPr>
          <p:spPr>
            <a:xfrm>
              <a:off x="3446541" y="1124185"/>
              <a:ext cx="1041900" cy="2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es" sz="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ITAIÓPOLIS</a:t>
              </a: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4586181" y="209077"/>
              <a:ext cx="1041900" cy="8928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4577795" y="1132572"/>
              <a:ext cx="1041900" cy="214200"/>
            </a:xfrm>
            <a:prstGeom prst="rect">
              <a:avLst/>
            </a:prstGeom>
            <a:solidFill>
              <a:srgbClr val="BFC8E3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9"/>
            <p:cNvSpPr txBox="1"/>
            <p:nvPr/>
          </p:nvSpPr>
          <p:spPr>
            <a:xfrm>
              <a:off x="4577795" y="1132572"/>
              <a:ext cx="1041900" cy="2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es" sz="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MAFRA</a:t>
              </a: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6661" y="1353648"/>
              <a:ext cx="1041900" cy="8928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2463" y="2226123"/>
              <a:ext cx="1041900" cy="214200"/>
            </a:xfrm>
            <a:prstGeom prst="rect">
              <a:avLst/>
            </a:prstGeom>
            <a:solidFill>
              <a:srgbClr val="BFC8E3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9"/>
            <p:cNvSpPr txBox="1"/>
            <p:nvPr/>
          </p:nvSpPr>
          <p:spPr>
            <a:xfrm>
              <a:off x="2463" y="2226123"/>
              <a:ext cx="1041900" cy="2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es" sz="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MAJOR VIEIRA</a:t>
              </a: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1150489" y="1366229"/>
              <a:ext cx="1041900" cy="8928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l="-11999" r="-119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1150489" y="2234511"/>
              <a:ext cx="1041900" cy="214200"/>
            </a:xfrm>
            <a:prstGeom prst="rect">
              <a:avLst/>
            </a:prstGeom>
            <a:solidFill>
              <a:srgbClr val="BFC8E3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9"/>
            <p:cNvSpPr txBox="1"/>
            <p:nvPr/>
          </p:nvSpPr>
          <p:spPr>
            <a:xfrm>
              <a:off x="1150489" y="2234511"/>
              <a:ext cx="1041900" cy="2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es" sz="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MONTE CASTELO</a:t>
              </a: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2298515" y="1366229"/>
              <a:ext cx="1041900" cy="89280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t="-7999" b="-79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2298515" y="2234511"/>
              <a:ext cx="1041900" cy="214200"/>
            </a:xfrm>
            <a:prstGeom prst="rect">
              <a:avLst/>
            </a:prstGeom>
            <a:solidFill>
              <a:srgbClr val="BFC8E3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 txBox="1"/>
            <p:nvPr/>
          </p:nvSpPr>
          <p:spPr>
            <a:xfrm>
              <a:off x="2298515" y="2234511"/>
              <a:ext cx="1041900" cy="2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es" sz="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PAPANDUVA</a:t>
              </a: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3433957" y="1357844"/>
              <a:ext cx="1041900" cy="892800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l="-17999" r="-179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3442343" y="2217737"/>
              <a:ext cx="1041900" cy="214200"/>
            </a:xfrm>
            <a:prstGeom prst="rect">
              <a:avLst/>
            </a:prstGeom>
            <a:solidFill>
              <a:srgbClr val="BFC8E3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9"/>
            <p:cNvSpPr txBox="1"/>
            <p:nvPr/>
          </p:nvSpPr>
          <p:spPr>
            <a:xfrm>
              <a:off x="3442343" y="2217737"/>
              <a:ext cx="1041900" cy="2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es" sz="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PORTO UNIÃO</a:t>
              </a: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4594567" y="1366229"/>
              <a:ext cx="1041900" cy="892800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t="-11999" b="-119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4597031" y="2221929"/>
              <a:ext cx="1041900" cy="214200"/>
            </a:xfrm>
            <a:prstGeom prst="rect">
              <a:avLst/>
            </a:prstGeom>
            <a:solidFill>
              <a:srgbClr val="BFC8E3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9"/>
            <p:cNvSpPr txBox="1"/>
            <p:nvPr/>
          </p:nvSpPr>
          <p:spPr>
            <a:xfrm>
              <a:off x="4597031" y="2221929"/>
              <a:ext cx="1041900" cy="2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lang="es" sz="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TRÊS BARRAS</a:t>
              </a:r>
              <a:endParaRPr/>
            </a:p>
          </p:txBody>
        </p:sp>
      </p:grpSp>
      <p:pic>
        <p:nvPicPr>
          <p:cNvPr id="370" name="Google Shape;370;p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325489" y="4775625"/>
            <a:ext cx="818511" cy="36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9"/>
          <p:cNvSpPr txBox="1"/>
          <p:nvPr/>
        </p:nvSpPr>
        <p:spPr>
          <a:xfrm>
            <a:off x="5118725" y="4689748"/>
            <a:ext cx="32223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064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/>
              <a:t>    </a:t>
            </a:r>
            <a:r>
              <a:rPr lang="es" sz="1300" b="1"/>
              <a:t>     </a:t>
            </a:r>
            <a:r>
              <a:rPr lang="es" sz="1000" b="1"/>
              <a:t>COLEGIADO DE EDUCAÇÃO</a:t>
            </a:r>
            <a:endParaRPr sz="1000" b="1"/>
          </a:p>
          <a:p>
            <a:pPr marL="0" marR="3064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/>
              <a:t>      AMPLANORTE </a:t>
            </a:r>
            <a:endParaRPr sz="1000" b="1"/>
          </a:p>
          <a:p>
            <a:pPr marL="89999" marR="111726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/>
          </a:p>
          <a:p>
            <a:pPr marL="1260475" marR="71945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/>
              <a:t>               </a:t>
            </a:r>
            <a:endParaRPr sz="1300"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8"/>
          <p:cNvSpPr txBox="1">
            <a:spLocks noGrp="1"/>
          </p:cNvSpPr>
          <p:nvPr>
            <p:ph type="ctrTitle"/>
          </p:nvPr>
        </p:nvSpPr>
        <p:spPr>
          <a:xfrm flipH="1">
            <a:off x="0" y="68525"/>
            <a:ext cx="9144000" cy="51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0000"/>
              </a:solidFill>
            </a:endParaRPr>
          </a:p>
        </p:txBody>
      </p:sp>
      <p:pic>
        <p:nvPicPr>
          <p:cNvPr id="432" name="Google Shape;4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9"/>
          <p:cNvSpPr txBox="1">
            <a:spLocks noGrp="1"/>
          </p:cNvSpPr>
          <p:nvPr>
            <p:ph type="ctrTitle"/>
          </p:nvPr>
        </p:nvSpPr>
        <p:spPr>
          <a:xfrm flipH="1">
            <a:off x="0" y="68525"/>
            <a:ext cx="9144000" cy="51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0000"/>
              </a:solidFill>
            </a:endParaRPr>
          </a:p>
        </p:txBody>
      </p:sp>
      <p:pic>
        <p:nvPicPr>
          <p:cNvPr id="438" name="Google Shape;4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10350"/>
            <a:ext cx="9144001" cy="54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0"/>
          <p:cNvSpPr txBox="1">
            <a:spLocks noGrp="1"/>
          </p:cNvSpPr>
          <p:nvPr>
            <p:ph type="ctrTitle"/>
          </p:nvPr>
        </p:nvSpPr>
        <p:spPr>
          <a:xfrm flipH="1">
            <a:off x="0" y="68525"/>
            <a:ext cx="9144000" cy="51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0000"/>
              </a:solidFill>
            </a:endParaRPr>
          </a:p>
        </p:txBody>
      </p:sp>
      <p:pic>
        <p:nvPicPr>
          <p:cNvPr id="444" name="Google Shape;4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1"/>
          <p:cNvSpPr txBox="1">
            <a:spLocks noGrp="1"/>
          </p:cNvSpPr>
          <p:nvPr>
            <p:ph type="ctrTitle"/>
          </p:nvPr>
        </p:nvSpPr>
        <p:spPr>
          <a:xfrm flipH="1">
            <a:off x="0" y="68525"/>
            <a:ext cx="9144000" cy="51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0000"/>
              </a:solidFill>
            </a:endParaRPr>
          </a:p>
        </p:txBody>
      </p:sp>
      <p:pic>
        <p:nvPicPr>
          <p:cNvPr id="450" name="Google Shape;4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2"/>
          <p:cNvSpPr txBox="1">
            <a:spLocks noGrp="1"/>
          </p:cNvSpPr>
          <p:nvPr>
            <p:ph type="ctrTitle"/>
          </p:nvPr>
        </p:nvSpPr>
        <p:spPr>
          <a:xfrm flipH="1">
            <a:off x="0" y="68525"/>
            <a:ext cx="9144000" cy="51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0000"/>
              </a:solidFill>
            </a:endParaRPr>
          </a:p>
        </p:txBody>
      </p:sp>
      <p:pic>
        <p:nvPicPr>
          <p:cNvPr id="456" name="Google Shape;4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3"/>
          <p:cNvSpPr txBox="1">
            <a:spLocks noGrp="1"/>
          </p:cNvSpPr>
          <p:nvPr>
            <p:ph type="ctrTitle"/>
          </p:nvPr>
        </p:nvSpPr>
        <p:spPr>
          <a:xfrm>
            <a:off x="233000" y="836300"/>
            <a:ext cx="8376300" cy="2698200"/>
          </a:xfrm>
          <a:prstGeom prst="rect">
            <a:avLst/>
          </a:prstGeom>
        </p:spPr>
        <p:txBody>
          <a:bodyPr spcFirstLastPara="1" wrap="square" lIns="91425" tIns="91425" rIns="0" bIns="91425" anchor="b" anchorCtr="0">
            <a:noAutofit/>
          </a:bodyPr>
          <a:lstStyle/>
          <a:p>
            <a:pPr marL="27432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66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27432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66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27432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DEMANDAS E    INTERVENÇÕES</a:t>
            </a:r>
            <a:endParaRPr sz="66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2743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rgbClr val="000000"/>
              </a:solidFill>
              <a:highlight>
                <a:srgbClr val="00A6A6"/>
              </a:highlight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462" name="Google Shape;4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53825"/>
            <a:ext cx="801500" cy="36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23"/>
          <p:cNvSpPr txBox="1"/>
          <p:nvPr/>
        </p:nvSpPr>
        <p:spPr>
          <a:xfrm>
            <a:off x="367500" y="4697550"/>
            <a:ext cx="27501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064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/>
              <a:t>C</a:t>
            </a:r>
            <a:r>
              <a:rPr lang="es" sz="1000" b="1"/>
              <a:t>OLEGIADO DE EDUCAÇÃO</a:t>
            </a:r>
            <a:endParaRPr sz="1000" b="1"/>
          </a:p>
          <a:p>
            <a:pPr marL="0" marR="3064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/>
              <a:t>AMPLANORTE </a:t>
            </a:r>
            <a:endParaRPr sz="10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4"/>
          <p:cNvSpPr txBox="1">
            <a:spLocks noGrp="1"/>
          </p:cNvSpPr>
          <p:nvPr>
            <p:ph type="ctrTitle"/>
          </p:nvPr>
        </p:nvSpPr>
        <p:spPr>
          <a:xfrm flipH="1">
            <a:off x="150" y="28950"/>
            <a:ext cx="9223500" cy="50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solidFill>
                  <a:srgbClr val="FF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DEMANDAS E INTERVENÇÕES JUNTO AOS PROFISSIONAIS DA EDUCAÇÃO:</a:t>
            </a:r>
            <a:endParaRPr sz="4000" b="1"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000000"/>
                </a:solidFill>
              </a:rPr>
              <a:t>1- PROCESSO DE ENSINO E APRENDIZAGEM;</a:t>
            </a:r>
            <a:endParaRPr sz="35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000000"/>
                </a:solidFill>
              </a:rPr>
              <a:t>2- PROTOCOLO DE MEDIDAS SANITÁRIAS;</a:t>
            </a:r>
            <a:endParaRPr sz="35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000000"/>
                </a:solidFill>
              </a:rPr>
              <a:t>3- SAÚDE FÍSICA;</a:t>
            </a:r>
            <a:endParaRPr sz="35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000000"/>
                </a:solidFill>
              </a:rPr>
              <a:t>4- SAÚDE MENTAL;</a:t>
            </a:r>
            <a:endParaRPr sz="35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000000"/>
                </a:solidFill>
              </a:rPr>
              <a:t>5- LUTO;</a:t>
            </a:r>
            <a:endParaRPr sz="35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000000"/>
                </a:solidFill>
              </a:rPr>
              <a:t>6- SITUAÇÃO FINANCEIRA.</a:t>
            </a:r>
            <a:endParaRPr sz="3500">
              <a:solidFill>
                <a:srgbClr val="000000"/>
              </a:solidFill>
            </a:endParaRPr>
          </a:p>
        </p:txBody>
      </p:sp>
      <p:pic>
        <p:nvPicPr>
          <p:cNvPr id="469" name="Google Shape;4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9225" y="4777950"/>
            <a:ext cx="794775" cy="36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5"/>
          <p:cNvSpPr txBox="1">
            <a:spLocks noGrp="1"/>
          </p:cNvSpPr>
          <p:nvPr>
            <p:ph type="ctrTitle"/>
          </p:nvPr>
        </p:nvSpPr>
        <p:spPr>
          <a:xfrm flipH="1">
            <a:off x="150" y="28950"/>
            <a:ext cx="9223500" cy="50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solidFill>
                  <a:srgbClr val="FF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DEMANDAS E INTERVENÇÕES JUNTO AOS EDUCANDOS:</a:t>
            </a:r>
            <a:endParaRPr sz="4000" b="1"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000000"/>
                </a:solidFill>
              </a:rPr>
              <a:t>1- ALTERAÇÕES EMOCIONAIS E COMPORTAMENTAIS;</a:t>
            </a:r>
            <a:endParaRPr sz="35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000000"/>
                </a:solidFill>
              </a:rPr>
              <a:t>2- TRANSTORNOS MENTAIS;</a:t>
            </a:r>
            <a:endParaRPr sz="35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000000"/>
                </a:solidFill>
              </a:rPr>
              <a:t>3- VIOLÊNCIA;</a:t>
            </a:r>
            <a:endParaRPr sz="35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000000"/>
                </a:solidFill>
              </a:rPr>
              <a:t>4- VULNERABILIDADE FINANCEIRA OU SOCIAL;</a:t>
            </a:r>
            <a:endParaRPr sz="35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000000"/>
                </a:solidFill>
              </a:rPr>
              <a:t>5- LUTO.</a:t>
            </a:r>
            <a:endParaRPr sz="35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5" name="Google Shape;4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5600" y="4761875"/>
            <a:ext cx="829725" cy="3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6"/>
          <p:cNvSpPr txBox="1">
            <a:spLocks noGrp="1"/>
          </p:cNvSpPr>
          <p:nvPr>
            <p:ph type="ctrTitle"/>
          </p:nvPr>
        </p:nvSpPr>
        <p:spPr>
          <a:xfrm flipH="1">
            <a:off x="32300" y="28950"/>
            <a:ext cx="9223500" cy="50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solidFill>
                  <a:srgbClr val="FF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DEMANDAS E INTERVENÇÕES JUNTO ÀS FAMÍLIAS DOS EDUCANDOS:</a:t>
            </a:r>
            <a:endParaRPr sz="4000" b="1"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000000"/>
                </a:solidFill>
              </a:rPr>
              <a:t>1- PROTOCOLO DE MEDIDAS SANITÁRIAS;</a:t>
            </a:r>
            <a:endParaRPr sz="35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000000"/>
                </a:solidFill>
              </a:rPr>
              <a:t>2- APROVEITAMENTO E ACOMPANHAMENTO PEDAGÓGICO DOS ESTUDANTES;</a:t>
            </a:r>
            <a:endParaRPr sz="35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000000"/>
                </a:solidFill>
              </a:rPr>
              <a:t>3- SAÚDE MENTAL DOS ESTUDANTES;</a:t>
            </a:r>
            <a:endParaRPr sz="35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000000"/>
                </a:solidFill>
              </a:rPr>
              <a:t>4- PERDA OU DIMINUIÇÃO DA RENDA FAMILIAR;</a:t>
            </a:r>
            <a:endParaRPr sz="35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000000"/>
                </a:solidFill>
              </a:rPr>
              <a:t>5- LUTO.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481" name="Google Shape;4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525" y="4771650"/>
            <a:ext cx="808475" cy="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7"/>
          <p:cNvSpPr txBox="1">
            <a:spLocks noGrp="1"/>
          </p:cNvSpPr>
          <p:nvPr>
            <p:ph type="ctrTitle"/>
          </p:nvPr>
        </p:nvSpPr>
        <p:spPr>
          <a:xfrm flipH="1">
            <a:off x="-125" y="0"/>
            <a:ext cx="9144000" cy="51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000000"/>
                </a:solidFill>
              </a:rPr>
              <a:t>“PARA ALÉM DA DESCRIÇÃO DE DEMANDAS E INTERVENÇÕES, A IDEALIZAÇÃO DESTE PROTOCOLO OBJETIVA SENSIBILIZAR A TODOS PARA A IMPORTÂNCIA DA OBSERVAÇÃO DE CONTEXTO E SINAIS, DA APROXIMAÇÃO E DO FORTALECIMENTO DE VÍNCULOS, SENDO ESTES, CUIDADOS INICIAIS EM SAÚDE MENTAL…</a:t>
            </a:r>
            <a:endParaRPr sz="3500">
              <a:solidFill>
                <a:srgbClr val="000000"/>
              </a:solidFill>
            </a:endParaRPr>
          </a:p>
          <a:p>
            <a:pPr marL="0" marR="3064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s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3064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064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</a:t>
            </a:r>
            <a:r>
              <a:rPr lang="es" sz="1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COLEGIADO DE EDUCAÇÃO</a:t>
            </a: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064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AMPLANORTE     </a:t>
            </a:r>
            <a:endParaRPr sz="1000">
              <a:solidFill>
                <a:srgbClr val="000000"/>
              </a:solidFill>
            </a:endParaRPr>
          </a:p>
        </p:txBody>
      </p:sp>
      <p:pic>
        <p:nvPicPr>
          <p:cNvPr id="487" name="Google Shape;48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86400"/>
            <a:ext cx="730675" cy="33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6E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"/>
          <p:cNvSpPr txBox="1">
            <a:spLocks noGrp="1"/>
          </p:cNvSpPr>
          <p:nvPr>
            <p:ph type="ctrTitle"/>
          </p:nvPr>
        </p:nvSpPr>
        <p:spPr>
          <a:xfrm>
            <a:off x="1406225" y="1892750"/>
            <a:ext cx="7489800" cy="22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700" b="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PROTOCOLO DE SAÚDE MENTAL  PARA O RETORNO ÀS AULAS PRESENCIAIS </a:t>
            </a:r>
            <a:endParaRPr sz="57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377" name="Google Shape;37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56175"/>
            <a:ext cx="796380" cy="3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0"/>
          <p:cNvSpPr txBox="1"/>
          <p:nvPr/>
        </p:nvSpPr>
        <p:spPr>
          <a:xfrm>
            <a:off x="0" y="4675525"/>
            <a:ext cx="3096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064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/>
              <a:t>    </a:t>
            </a:r>
            <a:r>
              <a:rPr lang="es" sz="1300" b="1"/>
              <a:t>     </a:t>
            </a:r>
            <a:r>
              <a:rPr lang="es" sz="1000" b="1"/>
              <a:t>COLEGIADO DE EDUCAÇÃO</a:t>
            </a:r>
            <a:endParaRPr sz="1000" b="1"/>
          </a:p>
          <a:p>
            <a:pPr marL="0" marR="3064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/>
              <a:t>AMPLANORTE </a:t>
            </a:r>
            <a:endParaRPr sz="1000" b="1"/>
          </a:p>
          <a:p>
            <a:pPr marL="89999" marR="111726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/>
          </a:p>
          <a:p>
            <a:pPr marL="1260475" marR="71945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/>
              <a:t>               </a:t>
            </a:r>
            <a:endParaRPr sz="1300"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8"/>
          <p:cNvSpPr txBox="1">
            <a:spLocks noGrp="1"/>
          </p:cNvSpPr>
          <p:nvPr>
            <p:ph type="ctrTitle"/>
          </p:nvPr>
        </p:nvSpPr>
        <p:spPr>
          <a:xfrm flipH="1">
            <a:off x="0" y="28950"/>
            <a:ext cx="9223500" cy="50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 b="1"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000000"/>
                </a:solidFill>
              </a:rPr>
              <a:t>...</a:t>
            </a:r>
            <a:r>
              <a:rPr lang="es" sz="3800">
                <a:solidFill>
                  <a:srgbClr val="000000"/>
                </a:solidFill>
              </a:rPr>
              <a:t>NÃO SE TRATA DE UMA TAREFA A MAIS, MAS DE UM OLHAR QUE DEVE PERMEAR TODA E QUALQUER PRÁTICA NAS UNIDADES ESCOLARES QUANDO DO RETORNO DAS AULAS PRESENCIAIS”.</a:t>
            </a:r>
            <a:endParaRPr sz="3800">
              <a:solidFill>
                <a:srgbClr val="000000"/>
              </a:solidFill>
            </a:endParaRPr>
          </a:p>
          <a:p>
            <a:pPr marL="0" marR="3064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064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000000"/>
                </a:solidFill>
              </a:rPr>
              <a:t>                                      </a:t>
            </a:r>
            <a:r>
              <a:rPr lang="es" sz="1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COLEGIADO DE EDUCAÇÃO</a:t>
            </a: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AMPLANORTE</a:t>
            </a: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3" name="Google Shape;49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4675"/>
            <a:ext cx="891150" cy="4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6E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1"/>
          <p:cNvSpPr txBox="1">
            <a:spLocks noGrp="1"/>
          </p:cNvSpPr>
          <p:nvPr>
            <p:ph type="ctrTitle"/>
          </p:nvPr>
        </p:nvSpPr>
        <p:spPr>
          <a:xfrm>
            <a:off x="1406225" y="1892750"/>
            <a:ext cx="74898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CONTEXTUALIZAÇÃO </a:t>
            </a:r>
            <a:endParaRPr sz="5700" b="1"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384" name="Google Shape;38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52025"/>
            <a:ext cx="805400" cy="370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1"/>
          <p:cNvSpPr txBox="1"/>
          <p:nvPr/>
        </p:nvSpPr>
        <p:spPr>
          <a:xfrm>
            <a:off x="-88400" y="4691700"/>
            <a:ext cx="33402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064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/>
              <a:t>    </a:t>
            </a:r>
            <a:r>
              <a:rPr lang="es" sz="1300" b="1"/>
              <a:t>     </a:t>
            </a:r>
            <a:r>
              <a:rPr lang="es" sz="1000" b="1"/>
              <a:t>COLEGIADO DE EDUCAÇÃO</a:t>
            </a:r>
            <a:endParaRPr sz="1000" b="1"/>
          </a:p>
          <a:p>
            <a:pPr marL="0" marR="3064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/>
              <a:t>AMPLANORTE </a:t>
            </a:r>
            <a:endParaRPr sz="1000" b="1"/>
          </a:p>
          <a:p>
            <a:pPr marL="89999" marR="111726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/>
          </a:p>
          <a:p>
            <a:pPr marL="1260475" marR="71945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/>
              <a:t>               </a:t>
            </a:r>
            <a:endParaRPr sz="1300"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6E1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2"/>
          <p:cNvSpPr txBox="1">
            <a:spLocks noGrp="1"/>
          </p:cNvSpPr>
          <p:nvPr>
            <p:ph type="ctrTitle" idx="4294967295"/>
          </p:nvPr>
        </p:nvSpPr>
        <p:spPr>
          <a:xfrm>
            <a:off x="1406225" y="1892750"/>
            <a:ext cx="7489800" cy="14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7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7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>
                <a:solidFill>
                  <a:srgbClr val="FF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sz="6600" b="1"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7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391" name="Google Shape;39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83350"/>
            <a:ext cx="954775" cy="43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2"/>
          <p:cNvSpPr txBox="1"/>
          <p:nvPr/>
        </p:nvSpPr>
        <p:spPr>
          <a:xfrm>
            <a:off x="72600" y="4629525"/>
            <a:ext cx="35271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064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/>
              <a:t>    </a:t>
            </a:r>
            <a:r>
              <a:rPr lang="es" sz="1300" b="1"/>
              <a:t>   </a:t>
            </a:r>
            <a:r>
              <a:rPr lang="es" sz="1000" b="1"/>
              <a:t>  COLEGIADO DE EDUCAÇÃO</a:t>
            </a:r>
            <a:endParaRPr sz="1000" b="1"/>
          </a:p>
          <a:p>
            <a:pPr marL="0" marR="3064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/>
              <a:t>AMPLANORTE </a:t>
            </a:r>
            <a:endParaRPr sz="1000" b="1"/>
          </a:p>
          <a:p>
            <a:pPr marL="89999" marR="111726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/>
          </a:p>
          <a:p>
            <a:pPr marL="1260475" marR="71945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/>
              <a:t>               </a:t>
            </a:r>
            <a:endParaRPr sz="1300"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93" name="Google Shape;393;p12"/>
          <p:cNvSpPr txBox="1">
            <a:spLocks noGrp="1"/>
          </p:cNvSpPr>
          <p:nvPr>
            <p:ph type="ctrTitle"/>
          </p:nvPr>
        </p:nvSpPr>
        <p:spPr>
          <a:xfrm flipH="1">
            <a:off x="72600" y="0"/>
            <a:ext cx="9071400" cy="45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s" sz="3200">
                <a:solidFill>
                  <a:srgbClr val="000000"/>
                </a:solidFill>
              </a:rPr>
              <a:t>IMPACTO DO FECHAMENTO DAS ESCOLAS PARA  EDUCANDOS, FAMILIARES E PROFISSIONAIS DA EDUCAÇÃO;</a:t>
            </a:r>
            <a:endParaRPr sz="320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</a:endParaRPr>
          </a:p>
          <a:p>
            <a:pPr marL="457200" lvl="0" indent="-4318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s" sz="3200">
                <a:solidFill>
                  <a:srgbClr val="000000"/>
                </a:solidFill>
              </a:rPr>
              <a:t>MOTIVAÇÕES PARA A ELABORAÇÃO DO PROTOCOLO DE SAÚDE MENTAL PARA O RETORNO ÀS AULAS PRESENCIAIS;</a:t>
            </a: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6E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3"/>
          <p:cNvSpPr txBox="1">
            <a:spLocks noGrp="1"/>
          </p:cNvSpPr>
          <p:nvPr>
            <p:ph type="ctrTitle"/>
          </p:nvPr>
        </p:nvSpPr>
        <p:spPr>
          <a:xfrm>
            <a:off x="1406225" y="1892750"/>
            <a:ext cx="7489800" cy="14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METODOLOGIA </a:t>
            </a:r>
            <a:endParaRPr sz="66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399" name="Google Shape;39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86400"/>
            <a:ext cx="730675" cy="33607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3"/>
          <p:cNvSpPr txBox="1"/>
          <p:nvPr/>
        </p:nvSpPr>
        <p:spPr>
          <a:xfrm>
            <a:off x="0" y="4684375"/>
            <a:ext cx="30453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064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/>
              <a:t>    </a:t>
            </a:r>
            <a:r>
              <a:rPr lang="es" sz="1300" b="1"/>
              <a:t>     </a:t>
            </a:r>
            <a:r>
              <a:rPr lang="es" sz="1000" b="1"/>
              <a:t>COLEGIADO DE EDUCAÇÃO</a:t>
            </a:r>
            <a:endParaRPr sz="1000" b="1"/>
          </a:p>
          <a:p>
            <a:pPr marL="0" marR="3064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/>
              <a:t>AMPLANORTE </a:t>
            </a:r>
            <a:endParaRPr sz="1000" b="1"/>
          </a:p>
          <a:p>
            <a:pPr marL="89999" marR="111726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/>
          </a:p>
          <a:p>
            <a:pPr marL="1260475" marR="71945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/>
              <a:t>               </a:t>
            </a:r>
            <a:endParaRPr sz="1300"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6E1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4"/>
          <p:cNvSpPr txBox="1">
            <a:spLocks noGrp="1"/>
          </p:cNvSpPr>
          <p:nvPr>
            <p:ph type="ctrTitle" idx="4294967295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00000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Barlow Condensed Medium"/>
              <a:buChar char="●"/>
            </a:pPr>
            <a:r>
              <a:rPr lang="es" sz="2500">
                <a:solidFill>
                  <a:srgbClr val="0000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REUNIÕES COM PROFISSIONAIS DOS MUNICÍPIOS DA AMPLANORTE;</a:t>
            </a:r>
            <a:endParaRPr sz="2500">
              <a:solidFill>
                <a:srgbClr val="00000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Barlow Condensed Medium"/>
              <a:buChar char="●"/>
            </a:pPr>
            <a:r>
              <a:rPr lang="es" sz="2500">
                <a:solidFill>
                  <a:srgbClr val="0000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PESQUISAS REALIZADAS NO PLANO TERRITORIAL DE RETORNO ÀS AULAS;</a:t>
            </a:r>
            <a:endParaRPr sz="2500">
              <a:solidFill>
                <a:srgbClr val="00000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Barlow Condensed Medium"/>
              <a:buChar char="●"/>
            </a:pPr>
            <a:r>
              <a:rPr lang="es" sz="2500">
                <a:solidFill>
                  <a:srgbClr val="0000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PESQUISA: “LEVANTAMENTO PSICOEMOCIONAL DOS PROFISSIONAIS FRENTE AO RETORNO DAS AULAS NA PANDEMIA (COVID-19);</a:t>
            </a:r>
            <a:endParaRPr sz="2500">
              <a:solidFill>
                <a:srgbClr val="00000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Barlow Condensed Medium"/>
              <a:buChar char="●"/>
            </a:pPr>
            <a:r>
              <a:rPr lang="es" sz="2500">
                <a:solidFill>
                  <a:srgbClr val="0000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DEFINIÇÃO DE DUAS LINHAS DE TRABALHO:</a:t>
            </a:r>
            <a:endParaRPr sz="2500">
              <a:solidFill>
                <a:srgbClr val="00000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Barlow Condensed Medium"/>
              <a:buAutoNum type="arabicParenR"/>
            </a:pPr>
            <a:r>
              <a:rPr lang="es" sz="2500">
                <a:solidFill>
                  <a:srgbClr val="0000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DEMANDAS E INTERVENÇÕES JUNTO AOS PROFISSIONAIS DA EDUCAÇÃO E</a:t>
            </a:r>
            <a:endParaRPr sz="2500">
              <a:solidFill>
                <a:srgbClr val="00000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Barlow Condensed Medium"/>
              <a:buAutoNum type="arabicParenR"/>
            </a:pPr>
            <a:r>
              <a:rPr lang="es" sz="2500">
                <a:solidFill>
                  <a:srgbClr val="0000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DEMANDAS E INTERVENÇÕES JUNTOS AOS EDUCANDOS E SEUS FAMILIARES.</a:t>
            </a:r>
            <a:endParaRPr sz="2500">
              <a:solidFill>
                <a:srgbClr val="00000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  <p:pic>
        <p:nvPicPr>
          <p:cNvPr id="406" name="Google Shape;40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90100"/>
            <a:ext cx="722625" cy="33237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4"/>
          <p:cNvSpPr txBox="1"/>
          <p:nvPr/>
        </p:nvSpPr>
        <p:spPr>
          <a:xfrm>
            <a:off x="374675" y="4725775"/>
            <a:ext cx="25983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064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/>
              <a:t>    </a:t>
            </a:r>
            <a:r>
              <a:rPr lang="es" sz="1300" b="1"/>
              <a:t>    </a:t>
            </a:r>
            <a:r>
              <a:rPr lang="es" sz="1000" b="1"/>
              <a:t> COLEGIADO DE EDUCAÇÃO</a:t>
            </a:r>
            <a:endParaRPr sz="1000" b="1"/>
          </a:p>
          <a:p>
            <a:pPr marL="0" marR="3064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/>
              <a:t>AMPLANORTE </a:t>
            </a:r>
            <a:endParaRPr sz="1000" b="1"/>
          </a:p>
          <a:p>
            <a:pPr marL="89999" marR="111726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b="1"/>
          </a:p>
          <a:p>
            <a:pPr marL="1260475" marR="71945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/>
              <a:t>               </a:t>
            </a:r>
            <a:endParaRPr sz="1300"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6E1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5"/>
          <p:cNvSpPr txBox="1">
            <a:spLocks noGrp="1"/>
          </p:cNvSpPr>
          <p:nvPr>
            <p:ph type="ctrTitle" idx="4294967295"/>
          </p:nvPr>
        </p:nvSpPr>
        <p:spPr>
          <a:xfrm>
            <a:off x="0" y="221125"/>
            <a:ext cx="9144000" cy="38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>
                <a:solidFill>
                  <a:srgbClr val="FF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PESQUISA </a:t>
            </a:r>
            <a:endParaRPr sz="6600" b="1"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>
                <a:solidFill>
                  <a:srgbClr val="0000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“LEVANTAMENTO PSICOEMOCIONAL DOS PROFISSIONAIS FRENTE AO RETORNO DAS AULAS NA PANDEMIA (COVID - 19)”.</a:t>
            </a:r>
            <a:endParaRPr sz="7100">
              <a:solidFill>
                <a:srgbClr val="00000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7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0" b="1"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0" b="1"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0" b="1"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0" b="1"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0" b="1"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700" b="1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413" name="Google Shape;41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0525"/>
            <a:ext cx="78692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5"/>
          <p:cNvSpPr txBox="1"/>
          <p:nvPr/>
        </p:nvSpPr>
        <p:spPr>
          <a:xfrm>
            <a:off x="224375" y="4686625"/>
            <a:ext cx="266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064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/>
              <a:t>    </a:t>
            </a:r>
            <a:r>
              <a:rPr lang="es" sz="1300" b="1"/>
              <a:t>     </a:t>
            </a:r>
            <a:r>
              <a:rPr lang="es" sz="1000" b="1"/>
              <a:t>COLEGIADO DE EDUCAÇÃO</a:t>
            </a:r>
            <a:endParaRPr sz="1000" b="1"/>
          </a:p>
          <a:p>
            <a:pPr marL="0" marR="3064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/>
              <a:t>     AMPLANORTE </a:t>
            </a:r>
            <a:endParaRPr sz="1000" b="1"/>
          </a:p>
          <a:p>
            <a:pPr marL="89999" marR="111726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/>
          </a:p>
          <a:p>
            <a:pPr marL="1260475" marR="71945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/>
              <a:t>               </a:t>
            </a:r>
            <a:endParaRPr sz="1300"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6"/>
          <p:cNvSpPr txBox="1">
            <a:spLocks noGrp="1"/>
          </p:cNvSpPr>
          <p:nvPr>
            <p:ph type="ctrTitle"/>
          </p:nvPr>
        </p:nvSpPr>
        <p:spPr>
          <a:xfrm flipH="1">
            <a:off x="0" y="68525"/>
            <a:ext cx="9144000" cy="51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0000"/>
              </a:solidFill>
            </a:endParaRPr>
          </a:p>
        </p:txBody>
      </p:sp>
      <p:pic>
        <p:nvPicPr>
          <p:cNvPr id="420" name="Google Shape;4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921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7"/>
          <p:cNvSpPr txBox="1">
            <a:spLocks noGrp="1"/>
          </p:cNvSpPr>
          <p:nvPr>
            <p:ph type="ctrTitle"/>
          </p:nvPr>
        </p:nvSpPr>
        <p:spPr>
          <a:xfrm flipH="1">
            <a:off x="0" y="68525"/>
            <a:ext cx="9144000" cy="51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0000"/>
              </a:solidFill>
            </a:endParaRPr>
          </a:p>
        </p:txBody>
      </p:sp>
      <p:pic>
        <p:nvPicPr>
          <p:cNvPr id="426" name="Google Shape;4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E9E6E1"/>
      </a:dk1>
      <a:lt1>
        <a:srgbClr val="434343"/>
      </a:lt1>
      <a:dk2>
        <a:srgbClr val="0C2E3A"/>
      </a:dk2>
      <a:lt2>
        <a:srgbClr val="018790"/>
      </a:lt2>
      <a:accent1>
        <a:srgbClr val="FFD497"/>
      </a:accent1>
      <a:accent2>
        <a:srgbClr val="1DCDC3"/>
      </a:accent2>
      <a:accent3>
        <a:srgbClr val="78001B"/>
      </a:accent3>
      <a:accent4>
        <a:srgbClr val="F5340B"/>
      </a:accent4>
      <a:accent5>
        <a:srgbClr val="FF823B"/>
      </a:accent5>
      <a:accent6>
        <a:srgbClr val="FFA73B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Apresentação na tela (16:9)</PresentationFormat>
  <Paragraphs>123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Barlow Condensed SemiBold</vt:lpstr>
      <vt:lpstr>Barlow Condensed Medium</vt:lpstr>
      <vt:lpstr>Fira Sans Extra Condensed Medium</vt:lpstr>
      <vt:lpstr>Arial</vt:lpstr>
      <vt:lpstr>Barlow Condensed</vt:lpstr>
      <vt:lpstr>Arvo</vt:lpstr>
      <vt:lpstr>Arial Narrow</vt:lpstr>
      <vt:lpstr>My Creative CV by slidesgo</vt:lpstr>
      <vt:lpstr>    PLANO TERRITORIAL DE REORGANIZAÇÃO DO CALENDÁRIO ESCOLAR 2020 A M P L A N O R T E</vt:lpstr>
      <vt:lpstr>  PROTOCOLO DE SAÚDE MENTAL  PARA O RETORNO ÀS AULAS PRESENCIAIS  </vt:lpstr>
      <vt:lpstr>  CONTEXTUALIZAÇÃO </vt:lpstr>
      <vt:lpstr>    </vt:lpstr>
      <vt:lpstr>  METODOLOGIA  </vt:lpstr>
      <vt:lpstr> REUNIÕES COM PROFISSIONAIS DOS MUNICÍPIOS DA AMPLANORTE;   PESQUISAS REALIZADAS NO PLANO TERRITORIAL DE RETORNO ÀS AULAS;  PESQUISA: “LEVANTAMENTO PSICOEMOCIONAL DOS PROFISSIONAIS FRENTE AO RETORNO DAS AULAS NA PANDEMIA (COVID-19);  DEFINIÇÃO DE DUAS LINHAS DE TRABALHO: DEMANDAS E INTERVENÇÕES JUNTO AOS PROFISSIONAIS DA EDUCAÇÃO E DEMANDAS E INTERVENÇÕES JUNTOS AOS EDUCANDOS E SEUS FAMILIARES.  </vt:lpstr>
      <vt:lpstr>PESQUISA  “LEVANTAMENTO PSICOEMOCIONAL DOS PROFISSIONAIS FRENTE AO RETORNO DAS AULAS NA PANDEMIA (COVID - 19)”.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DEMANDAS E    INTERVENÇÕES  </vt:lpstr>
      <vt:lpstr>DEMANDAS E INTERVENÇÕES JUNTO AOS PROFISSIONAIS DA EDUCAÇÃO: 1- PROCESSO DE ENSINO E APRENDIZAGEM; 2- PROTOCOLO DE MEDIDAS SANITÁRIAS; 3- SAÚDE FÍSICA; 4- SAÚDE MENTAL; 5- LUTO; 6- SITUAÇÃO FINANCEIRA.</vt:lpstr>
      <vt:lpstr>DEMANDAS E INTERVENÇÕES JUNTO AOS EDUCANDOS:  1- ALTERAÇÕES EMOCIONAIS E COMPORTAMENTAIS; 2- TRANSTORNOS MENTAIS; 3- VIOLÊNCIA; 4- VULNERABILIDADE FINANCEIRA OU SOCIAL; 5- LUTO. </vt:lpstr>
      <vt:lpstr> DEMANDAS E INTERVENÇÕES JUNTO ÀS FAMÍLIAS DOS EDUCANDOS: 1- PROTOCOLO DE MEDIDAS SANITÁRIAS; 2- APROVEITAMENTO E ACOMPANHAMENTO PEDAGÓGICO DOS ESTUDANTES; 3- SAÚDE MENTAL DOS ESTUDANTES; 4- PERDA OU DIMINUIÇÃO DA RENDA FAMILIAR; 5- LUTO.</vt:lpstr>
      <vt:lpstr>  “PARA ALÉM DA DESCRIÇÃO DE DEMANDAS E INTERVENÇÕES, A IDEALIZAÇÃO DESTE PROTOCOLO OBJETIVA SENSIBILIZAR A TODOS PARA A IMPORTÂNCIA DA OBSERVAÇÃO DE CONTEXTO E SINAIS, DA APROXIMAÇÃO E DO FORTALECIMENTO DE VÍNCULOS, SENDO ESTES, CUIDADOS INICIAIS EM SAÚDE MENTAL…                                     COLEGIADO DE EDUCAÇÃO                                  AMPLANORTE     </vt:lpstr>
      <vt:lpstr>  ...NÃO SE TRATA DE UMA TAREFA A MAIS, MAS DE UM OLHAR QUE DEVE PERMEAR TODA E QUALQUER PRÁTICA NAS UNIDADES ESCOLARES QUANDO DO RETORNO DAS AULAS PRESENCIAIS”.                                             COLEGIADO DE EDUCAÇÃO                                      AMPLANORTE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TERRITORIAL DE REORGANIZAÇÃO DO CALENDÁRIO ESCOLAR 2020 A M P L A N O R T E</dc:title>
  <dc:creator>Secretaria</dc:creator>
  <cp:lastModifiedBy>User</cp:lastModifiedBy>
  <cp:revision>2</cp:revision>
  <dcterms:modified xsi:type="dcterms:W3CDTF">2020-12-02T19:51:30Z</dcterms:modified>
</cp:coreProperties>
</file>