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4" r:id="rId6"/>
    <p:sldId id="278" r:id="rId7"/>
    <p:sldId id="267" r:id="rId8"/>
    <p:sldId id="268" r:id="rId9"/>
    <p:sldId id="270" r:id="rId10"/>
    <p:sldId id="271" r:id="rId11"/>
    <p:sldId id="274" r:id="rId12"/>
    <p:sldId id="276" r:id="rId13"/>
    <p:sldId id="277" r:id="rId14"/>
    <p:sldId id="273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essaude SC" initials="Tele S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5T09:29:51.575" idx="2">
    <p:pos x="2656" y="731"/>
    <p:text>Configurações da sombra da imagem:
Botão diretiro&gt;Formatar imagem&gt;Sombra
Transparência 50%
Tamanho 100%
Esfumado 2pt
Ângulo 45º
Distância 3 pt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C4D2-08D5-4F9C-9853-602A3E12B228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9092-DE09-416D-B241-09E687C204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562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95CAD9-388C-4956-9D56-1BA9F4632EEF}" type="slidenum">
              <a:rPr lang="en-US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70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06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F6FBE-A2CA-4013-902A-CEA652A5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C537-20BB-4635-BAEE-D3337B7409D9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06FDC-ED11-4A0B-89E9-0D7DC4AB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BC8CA-AE62-45B7-A617-ADF5BBAE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4D6C08-467F-4DDD-A8A4-CFBE0499005F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FCF1C-FD5B-4E02-9A5E-A33AA8BB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7345-0F9B-4AAE-BFF6-AAF92275B720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A4EC0B-B63B-488B-9EFE-BC8A0340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B035D7-E017-4BD4-977B-57EB5E65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5F1963-B3B4-4E48-B289-966960823BF7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5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15" y="486301"/>
            <a:ext cx="10129736" cy="827249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45454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15" y="1531457"/>
            <a:ext cx="10569685" cy="4208756"/>
          </a:xfrm>
        </p:spPr>
        <p:txBody>
          <a:bodyPr/>
          <a:lstStyle>
            <a:lvl1pPr>
              <a:defRPr sz="2000">
                <a:solidFill>
                  <a:srgbClr val="545454"/>
                </a:solidFill>
              </a:defRPr>
            </a:lvl1pPr>
            <a:lvl2pPr>
              <a:defRPr sz="1800">
                <a:solidFill>
                  <a:srgbClr val="545454"/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538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E22F0-BF7F-455D-868B-01B5D70A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C14E-8658-4130-A9FF-8074B9FCC43A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1508DD-39F0-4817-8E22-166A0C12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302C5-ACC7-42F3-A128-1BC96B4E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F4F794E-61B7-476B-B220-42BF3E82B115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5355C-6934-421B-911E-E7B1102E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A212-80B7-4BE0-8C87-FB2B38CFCE64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FD7520-10E4-4AF0-8D02-4E342A74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C7126-8998-4023-AC73-9AE0459E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BDBEF4-1FF4-4242-B043-984ECDCE6E8E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4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97FBF9-2989-47F9-AD36-FE7985CD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237D-C833-4763-9D17-6FB5AD310658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67D561-810B-42A4-ABC4-18A72547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FF8EE7-6976-4E00-A395-ED9C33C4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5579E2-A402-4992-AAF4-8D7163F416EC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0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854C10-DB1C-4CF9-996E-66BD79F1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0FFA-3C48-4A3C-8256-9D1AD04701D8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D0E7C-D1FF-44A6-9CC1-DFEC021B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1AF447-54CB-4C8F-AE74-06DA8433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E4A567-8CDC-4C48-8B55-16B60A898F06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703F98-7FB6-434E-ACD6-7A695AC2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3488-BBDE-4CC8-9BA2-77A3CB1987B6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8C8CFE-58DB-466E-AA22-4019ECF5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E88249-5039-4E05-A9DE-3AD71C97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C17ECA-E085-40FB-A0A5-DC05CE2C0308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900C32-F130-41F5-B894-840A958F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99EA-1E1D-464A-80C4-C567710C38D5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E910AB-8EF2-4BAD-8AD7-5355A48D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30812-0C11-43B3-ABCC-7C202B3C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81AFD2-EEE7-49D2-92DF-7D9C02DF002C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0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EFC582-037A-4AA2-9C7B-3346C578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B2DB-8BF5-4E7D-811A-FC1F1F19ED30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656BBC-0963-4D6A-8195-EAAE22E7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21B079-0664-4934-B373-A7CDABA7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ED55E1E-7581-47F5-BCB7-1B1093158E0E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04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BE82D3-B783-44D5-9BF4-E0440D8F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1C0F53-168A-4A7F-BE49-EA9E48C04016}" type="datetimeFigureOut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5/11/2020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0F55BE-3B71-4B35-877A-CB3727A27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7" descr="PPT_layout_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22745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64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q5rMmKG1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brasil.com.br/topicos/212285824/art-9-1-inc-vi-do-decreto-9603-18" TargetMode="External"/><Relationship Id="rId3" Type="http://schemas.openxmlformats.org/officeDocument/2006/relationships/hyperlink" Target="https://www.jusbrasil.com.br/topicos/212285848/art-9-1-inc-i-do-decreto-9603-18" TargetMode="External"/><Relationship Id="rId7" Type="http://schemas.openxmlformats.org/officeDocument/2006/relationships/hyperlink" Target="https://www.jusbrasil.com.br/topicos/212285827/art-9-1-inc-v-do-decreto-9603-18" TargetMode="External"/><Relationship Id="rId2" Type="http://schemas.openxmlformats.org/officeDocument/2006/relationships/hyperlink" Target="https://www.jusbrasil.com.br/topicos/212285854/art-9-1-do-decreto-9603-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brasil.com.br/topicos/212285832/art-9-1-inc-iv-do-decreto-9603-18" TargetMode="External"/><Relationship Id="rId5" Type="http://schemas.openxmlformats.org/officeDocument/2006/relationships/hyperlink" Target="https://www.jusbrasil.com.br/topicos/212285837/art-9-1-inc-iii-do-decreto-9603-18" TargetMode="External"/><Relationship Id="rId10" Type="http://schemas.openxmlformats.org/officeDocument/2006/relationships/hyperlink" Target="https://www.jusbrasil.com.br/topicos/212285815/art-9-1-inc-viii-do-decreto-9603-18" TargetMode="External"/><Relationship Id="rId4" Type="http://schemas.openxmlformats.org/officeDocument/2006/relationships/hyperlink" Target="https://www.jusbrasil.com.br/topicos/212285842/art-9-1-inc-ii-do-decreto-9603-18" TargetMode="External"/><Relationship Id="rId9" Type="http://schemas.openxmlformats.org/officeDocument/2006/relationships/hyperlink" Target="https://www.jusbrasil.com.br/topicos/212285820/art-9-1-inc-vii-do-decreto-9603-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PT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5" y="0"/>
            <a:ext cx="9285288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12B9252E-FDB3-45E0-900F-FF0AC22D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5" y="925514"/>
            <a:ext cx="7772400" cy="14700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dirty="0"/>
              <a:t>  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Lei 13.431/2017 e DF 9603/2018: depoimento especial e escuta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especializada</a:t>
            </a:r>
            <a:r>
              <a:rPr lang="pt-BR" b="1" kern="0" dirty="0">
                <a:solidFill>
                  <a:srgbClr val="A0302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pt-BR" b="1" kern="0" dirty="0">
                <a:solidFill>
                  <a:srgbClr val="A03021"/>
                </a:solidFill>
                <a:ea typeface="Tahoma" pitchFamily="34" charset="0"/>
                <a:cs typeface="Tahoma" pitchFamily="34" charset="0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2A0E03-F588-46C6-AD20-065CE3C4F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8800" y="2693989"/>
            <a:ext cx="6400800" cy="14176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400" dirty="0" smtClean="0"/>
              <a:t>Roda de conversa - AMFRI</a:t>
            </a:r>
            <a:endParaRPr lang="pt-BR" sz="2400" dirty="0"/>
          </a:p>
          <a:p>
            <a:pPr>
              <a:buFont typeface="Arial" charset="0"/>
              <a:buNone/>
              <a:defRPr/>
            </a:pPr>
            <a:r>
              <a:rPr lang="pt-BR" sz="2400" dirty="0" smtClean="0"/>
              <a:t>11 de setembro </a:t>
            </a:r>
            <a:r>
              <a:rPr lang="pt-BR" sz="2400" dirty="0"/>
              <a:t>de 2019</a:t>
            </a:r>
          </a:p>
          <a:p>
            <a:pPr>
              <a:buFont typeface="Arial" charset="0"/>
              <a:buNone/>
              <a:defRPr/>
            </a:pPr>
            <a:endParaRPr lang="pt-BR" sz="2400" dirty="0"/>
          </a:p>
          <a:p>
            <a:pPr>
              <a:buFont typeface="Arial" charset="0"/>
              <a:buNone/>
              <a:defRPr/>
            </a:pPr>
            <a:endParaRPr lang="pt-BR" sz="2400" dirty="0"/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703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ESCUTA DE CRIANÇAS E ADOLESCENTES EM SITUAÇÃO DE VIOLÊNCIA SEXUAL Aspectos Teóricos e Metodológ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1"/>
          <a:stretch>
            <a:fillRect/>
          </a:stretch>
        </p:blipFill>
        <p:spPr bwMode="auto">
          <a:xfrm>
            <a:off x="2135188" y="333376"/>
            <a:ext cx="33845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Espaço Reservado para Conteúdo 4" descr="15636795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3375"/>
            <a:ext cx="388778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33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Escuta protegida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Noções básicas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67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Complexidade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2715" y="1163782"/>
            <a:ext cx="10569685" cy="4849091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Lilian Stein, apresentação realizada no TJSC, Curso de Capacitação: atuação dos magistrados no contexto do depoimento especial com crianças e adolescentes, em 16/03/2018.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 smtClean="0"/>
          </a:p>
          <a:p>
            <a:r>
              <a:rPr lang="pt-BR" dirty="0" smtClean="0"/>
              <a:t>Temas: violência</a:t>
            </a:r>
            <a:r>
              <a:rPr lang="pt-BR" dirty="0"/>
              <a:t>, gênero, desenvolvimento, </a:t>
            </a:r>
            <a:r>
              <a:rPr lang="pt-BR" dirty="0" smtClean="0"/>
              <a:t>sexualidade, </a:t>
            </a:r>
            <a:r>
              <a:rPr lang="pt-BR" u="sng" dirty="0" smtClean="0"/>
              <a:t>memória</a:t>
            </a:r>
            <a:r>
              <a:rPr lang="pt-BR" dirty="0"/>
              <a:t>, linguagem e </a:t>
            </a:r>
            <a:r>
              <a:rPr lang="pt-BR" u="sng" dirty="0"/>
              <a:t>fundamentos de entrevista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783" y="1440873"/>
            <a:ext cx="5181600" cy="30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2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www.youtube.com/watch?v=Nq5rMmKG1JQ</a:t>
            </a:r>
            <a:r>
              <a:rPr lang="pt-BR" dirty="0" smtClean="0"/>
              <a:t> (até 1’30”)</a:t>
            </a:r>
          </a:p>
          <a:p>
            <a:r>
              <a:rPr lang="pt-BR" i="1" dirty="0" err="1"/>
              <a:t>smashed</a:t>
            </a:r>
            <a:r>
              <a:rPr lang="pt-BR" dirty="0"/>
              <a:t> (chocaram; arrebentaram)/ </a:t>
            </a:r>
            <a:r>
              <a:rPr lang="pt-BR" i="1" dirty="0" err="1"/>
              <a:t>collided</a:t>
            </a:r>
            <a:r>
              <a:rPr lang="pt-BR" dirty="0"/>
              <a:t> (colidiram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i="1" dirty="0" err="1" smtClean="0"/>
              <a:t>bumped</a:t>
            </a:r>
            <a:r>
              <a:rPr lang="pt-BR" dirty="0" smtClean="0"/>
              <a:t> </a:t>
            </a:r>
            <a:r>
              <a:rPr lang="pt-BR" dirty="0"/>
              <a:t>(impactaram)/ hit (bateram) / </a:t>
            </a:r>
            <a:r>
              <a:rPr lang="pt-BR" i="1" dirty="0" err="1"/>
              <a:t>contacted</a:t>
            </a:r>
            <a:r>
              <a:rPr lang="pt-BR" dirty="0"/>
              <a:t> (tiveram contato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O </a:t>
            </a:r>
            <a:r>
              <a:rPr lang="pt-BR" dirty="0"/>
              <a:t>grupo 5 atribuiu velocidades mais rápidas aos </a:t>
            </a:r>
            <a:r>
              <a:rPr lang="pt-BR" dirty="0" smtClean="0"/>
              <a:t>carros (</a:t>
            </a:r>
            <a:r>
              <a:rPr lang="pt-BR" dirty="0"/>
              <a:t>1974, </a:t>
            </a:r>
            <a:r>
              <a:rPr lang="pt-BR" dirty="0" err="1"/>
              <a:t>Loftus</a:t>
            </a:r>
            <a:r>
              <a:rPr lang="pt-BR" dirty="0"/>
              <a:t> e Palmer 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1127" y="2068945"/>
            <a:ext cx="3667654" cy="23090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5" y="2810381"/>
            <a:ext cx="6121973" cy="1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3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Entrevista - </a:t>
            </a:r>
            <a:r>
              <a:rPr lang="pt-BR" dirty="0" smtClean="0"/>
              <a:t>Apresentação, explicação, </a:t>
            </a:r>
            <a:r>
              <a:rPr lang="pt-BR" dirty="0"/>
              <a:t>relato livre, questionamentos e encerramento</a:t>
            </a:r>
            <a:r>
              <a:rPr lang="pt-BR" dirty="0" smtClean="0"/>
              <a:t>.</a:t>
            </a:r>
            <a:endParaRPr lang="pt-BR" altLang="pt-BR" dirty="0" smtClean="0"/>
          </a:p>
        </p:txBody>
      </p:sp>
      <p:pic>
        <p:nvPicPr>
          <p:cNvPr id="23555" name="Picture 4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01" t="14800" r="22855" b="23080"/>
          <a:stretch/>
        </p:blipFill>
        <p:spPr>
          <a:xfrm>
            <a:off x="2193692" y="1616364"/>
            <a:ext cx="7767782" cy="4627418"/>
          </a:xfrm>
        </p:spPr>
      </p:pic>
    </p:spTree>
    <p:extLst>
      <p:ext uri="{BB962C8B-B14F-4D97-AF65-F5344CB8AC3E}">
        <p14:creationId xmlns:p14="http://schemas.microsoft.com/office/powerpoint/2010/main" xmlns="" val="11530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/>
          <p:cNvSpPr txBox="1">
            <a:spLocks noChangeArrowheads="1"/>
          </p:cNvSpPr>
          <p:nvPr/>
        </p:nvSpPr>
        <p:spPr bwMode="auto">
          <a:xfrm>
            <a:off x="2290763" y="1714500"/>
            <a:ext cx="39862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Calibri" panose="020F0502020204030204" pitchFamily="34" charset="0"/>
              </a:rPr>
              <a:t>Gráfico apresentado pela professora Lilian Stein em curso de capacitação sobre entrevista investigativa em março de 2018, TJSC.</a:t>
            </a:r>
          </a:p>
          <a:p>
            <a:pPr eaLnBrk="1" hangingPunct="1"/>
            <a:r>
              <a:rPr lang="pt-BR" altLang="pt-BR" sz="2000" dirty="0">
                <a:latin typeface="Calibri" panose="020F0502020204030204" pitchFamily="34" charset="0"/>
              </a:rPr>
              <a:t>* Tabela adaptada de </a:t>
            </a:r>
            <a:r>
              <a:rPr lang="pt-BR" altLang="pt-BR" sz="2000" dirty="0" err="1">
                <a:latin typeface="Calibri" panose="020F0502020204030204" pitchFamily="34" charset="0"/>
              </a:rPr>
              <a:t>Milne</a:t>
            </a:r>
            <a:r>
              <a:rPr lang="pt-BR" altLang="pt-BR" sz="2000" dirty="0">
                <a:latin typeface="Calibri" panose="020F0502020204030204" pitchFamily="34" charset="0"/>
              </a:rPr>
              <a:t>, R. (2006)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92363" y="411163"/>
            <a:ext cx="7427912" cy="1014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kern="0" dirty="0">
                <a:latin typeface="+mn-lt"/>
                <a:ea typeface="Tahoma" pitchFamily="34" charset="0"/>
                <a:cs typeface="Tahoma" pitchFamily="34" charset="0"/>
              </a:rPr>
              <a:t>Sugestão x confiabilidade</a:t>
            </a:r>
            <a:endParaRPr lang="pt-BR" sz="4000" dirty="0">
              <a:latin typeface="+mn-lt"/>
            </a:endParaRPr>
          </a:p>
        </p:txBody>
      </p:sp>
      <p:pic>
        <p:nvPicPr>
          <p:cNvPr id="2253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425575"/>
            <a:ext cx="39751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7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2282826" y="485775"/>
            <a:ext cx="7597775" cy="827088"/>
          </a:xfrm>
        </p:spPr>
        <p:txBody>
          <a:bodyPr/>
          <a:lstStyle/>
          <a:p>
            <a:r>
              <a:rPr lang="pt-BR" altLang="pt-BR" b="1" smtClean="0">
                <a:solidFill>
                  <a:srgbClr val="B2200B"/>
                </a:solidFill>
              </a:rPr>
              <a:t>Escuta Protegida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75BB51-1F55-4251-AEAC-0D93B85F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826" y="1531938"/>
            <a:ext cx="7927975" cy="42084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t-BR" dirty="0"/>
              <a:t>A escuta protegida (depoimento especial e escuta especializada) deve ter por objetivos </a:t>
            </a:r>
            <a:r>
              <a:rPr lang="pt-BR" dirty="0" smtClean="0"/>
              <a:t>fundamentais: </a:t>
            </a:r>
            <a:endParaRPr lang="pt-BR" dirty="0"/>
          </a:p>
          <a:p>
            <a:pPr>
              <a:buFont typeface="Arial" charset="0"/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1- A preservação da memória contra a </a:t>
            </a:r>
            <a:r>
              <a:rPr lang="pt-BR" dirty="0">
                <a:solidFill>
                  <a:schemeClr val="tx1"/>
                </a:solidFill>
              </a:rPr>
              <a:t>contaminação</a:t>
            </a:r>
            <a:r>
              <a:rPr lang="pt-BR" dirty="0"/>
              <a:t>.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2- A proteção da criança/adolescente contra a </a:t>
            </a:r>
            <a:r>
              <a:rPr lang="pt-BR" dirty="0" smtClean="0">
                <a:solidFill>
                  <a:schemeClr val="tx1"/>
                </a:solidFill>
              </a:rPr>
              <a:t>REVITIMIZAÇÃO/vitimização secundária</a:t>
            </a:r>
            <a:r>
              <a:rPr lang="pt-BR" dirty="0" smtClean="0"/>
              <a:t>; </a:t>
            </a:r>
            <a:endParaRPr lang="pt-BR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44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9E9612-C511-48AE-8018-B4F38B64E591}"/>
              </a:ext>
            </a:extLst>
          </p:cNvPr>
          <p:cNvSpPr txBox="1">
            <a:spLocks/>
          </p:cNvSpPr>
          <p:nvPr/>
        </p:nvSpPr>
        <p:spPr>
          <a:xfrm>
            <a:off x="2392363" y="706438"/>
            <a:ext cx="7427912" cy="10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kern="0" dirty="0" err="1">
                <a:solidFill>
                  <a:srgbClr val="A03021"/>
                </a:solidFill>
                <a:ea typeface="Tahoma" pitchFamily="34" charset="0"/>
                <a:cs typeface="Tahoma" pitchFamily="34" charset="0"/>
              </a:rPr>
              <a:t>Revitimização</a:t>
            </a:r>
            <a:endParaRPr lang="pt-BR" sz="3600" b="1" dirty="0">
              <a:solidFill>
                <a:srgbClr val="A0302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AB5BEF8-B5E8-4D73-AF12-D1F72A47A078}"/>
              </a:ext>
            </a:extLst>
          </p:cNvPr>
          <p:cNvSpPr txBox="1">
            <a:spLocks/>
          </p:cNvSpPr>
          <p:nvPr/>
        </p:nvSpPr>
        <p:spPr>
          <a:xfrm>
            <a:off x="1992313" y="1722439"/>
            <a:ext cx="8229600" cy="405288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Frequentemente 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em função de:</a:t>
            </a:r>
          </a:p>
          <a:p>
            <a:pPr marL="514350" indent="-514350" algn="ctr">
              <a:buFont typeface="Arial" panose="020B0604020202020204" pitchFamily="34" charset="0"/>
              <a:buAutoNum type="arabicParenR"/>
              <a:defRPr/>
            </a:pPr>
            <a:r>
              <a:rPr lang="pt-BR" sz="2400" u="sng" dirty="0">
                <a:solidFill>
                  <a:prstClr val="black"/>
                </a:solidFill>
              </a:rPr>
              <a:t>quantidade</a:t>
            </a:r>
            <a:r>
              <a:rPr lang="pt-BR" sz="2400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 relatos (quantas vezes e para quantas/quais pessoas a criança precisa contar o que ocorreu),</a:t>
            </a:r>
          </a:p>
          <a:p>
            <a:pPr marL="514350" indent="-514350" algn="ctr">
              <a:buFont typeface="Arial" panose="020B0604020202020204" pitchFamily="34" charset="0"/>
              <a:buAutoNum type="arabicParenR"/>
              <a:defRPr/>
            </a:pP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espaço </a:t>
            </a:r>
            <a:r>
              <a:rPr lang="pt-BR" sz="2400" u="sng" dirty="0">
                <a:solidFill>
                  <a:prstClr val="black"/>
                </a:solidFill>
              </a:rPr>
              <a:t>temporal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(intervalo entre o evento e o(s) depoimento(s), bem como o período entre a denúncia e a audiência)</a:t>
            </a:r>
          </a:p>
          <a:p>
            <a:pPr marL="514350" indent="-514350" algn="ctr">
              <a:buFont typeface="Arial" panose="020B0604020202020204" pitchFamily="34" charset="0"/>
              <a:buAutoNum type="arabicParenR"/>
              <a:defRPr/>
            </a:pP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condições e a </a:t>
            </a:r>
            <a:r>
              <a:rPr lang="pt-BR" sz="2400" u="sng" dirty="0">
                <a:solidFill>
                  <a:prstClr val="black"/>
                </a:solidFill>
              </a:rPr>
              <a:t>qualidade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da escuta/inquirição (o tipo de perguntas feitas à criança, a forma como são feitas e onde são feitas). </a:t>
            </a:r>
          </a:p>
        </p:txBody>
      </p:sp>
    </p:spTree>
    <p:extLst>
      <p:ext uri="{BB962C8B-B14F-4D97-AF65-F5344CB8AC3E}">
        <p14:creationId xmlns:p14="http://schemas.microsoft.com/office/powerpoint/2010/main" xmlns="" val="35250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F6E8ED85-F7FD-4343-A2E6-1C58ACAD4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576216"/>
              </p:ext>
            </p:extLst>
          </p:nvPr>
        </p:nvGraphicFramePr>
        <p:xfrm>
          <a:off x="152400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4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213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Lei 13431/17</a:t>
                      </a:r>
                      <a:r>
                        <a:rPr lang="pt-BR" sz="1600" baseline="0" dirty="0" smtClean="0"/>
                        <a:t> e DF 9603/18</a:t>
                      </a:r>
                      <a:endParaRPr lang="pt-BR" sz="1600" dirty="0"/>
                    </a:p>
                  </a:txBody>
                  <a:tcPr marL="91443" marR="91443" marT="34288" marB="3428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ESCUTA ESPECIALIZADA</a:t>
                      </a:r>
                    </a:p>
                  </a:txBody>
                  <a:tcPr marL="91443" marR="91443" marT="34288" marB="34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DEPOIMENTO ESPECIAL</a:t>
                      </a:r>
                    </a:p>
                  </a:txBody>
                  <a:tcPr marL="91443" marR="91443" marT="34288" marB="3428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CONCEITO</a:t>
                      </a:r>
                      <a:endParaRPr lang="pt-BR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Escuta pelos serviços da rede de proteção (saúde, assistência social, etc.), </a:t>
                      </a:r>
                      <a:r>
                        <a:rPr lang="pt-BR" sz="1400" u="sng" dirty="0">
                          <a:effectLst/>
                        </a:rPr>
                        <a:t>limitada</a:t>
                      </a:r>
                      <a:r>
                        <a:rPr lang="pt-BR" sz="1400" dirty="0">
                          <a:effectLst/>
                        </a:rPr>
                        <a:t> ao relato do que é estritamente necessário para o cumprimento de sua finalidade.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Procedimento de oitiva estruturada de criança ou adolescente vítima ou testemunha de violência, perante autoridade policial ou judicial.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8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0"/>
                        </a:spcBef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</a:rPr>
                        <a:t>FINALIDADE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4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Acesso às informações necessárias para embasar o atendimento e os encaminhamentos dentro da rede de </a:t>
                      </a:r>
                      <a:r>
                        <a:rPr lang="pt-BR" sz="1400" u="sng" dirty="0">
                          <a:effectLst/>
                        </a:rPr>
                        <a:t>proteção</a:t>
                      </a:r>
                      <a:r>
                        <a:rPr lang="pt-BR" sz="1400" dirty="0">
                          <a:effectLst/>
                        </a:rPr>
                        <a:t>. Leva em conta o intuito do serviço no qual acontece. </a:t>
                      </a:r>
                      <a:r>
                        <a:rPr lang="pt-BR" sz="1400" u="sng" dirty="0">
                          <a:effectLst/>
                        </a:rPr>
                        <a:t>Não tem por finalidade a produção de provas.</a:t>
                      </a:r>
                      <a:endParaRPr lang="pt-BR" sz="14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6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Coleta de prova testemunhal sob o crivo do contraditório para ser utilizada como fundamento em decisão judicial. Portanto, tem por finalidade a </a:t>
                      </a:r>
                      <a:r>
                        <a:rPr lang="pt-BR" sz="1400" u="sng" dirty="0">
                          <a:effectLst/>
                        </a:rPr>
                        <a:t>produção de provas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0"/>
                        </a:spcBef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</a:rPr>
                        <a:t>OBJETO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Apenas informações relacionadas à situação de violência, relevantes aos objetivos do CUIDADO e da PROTEÇÃO.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Apenas informações relacionadas ao fato que será julgado.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MÉTODO / PROCEDIMENTO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Não há procedimento formal  estruturado, mas PRINCÍPIOS BÁSICOS. Resguardada a autonomia técnica dos profissionais da rede, devem atuar de modo a evitar a </a:t>
                      </a:r>
                      <a:r>
                        <a:rPr lang="pt-BR" sz="1400" dirty="0" err="1">
                          <a:effectLst/>
                        </a:rPr>
                        <a:t>revitimização</a:t>
                      </a:r>
                      <a:r>
                        <a:rPr lang="pt-BR" sz="1400" dirty="0">
                          <a:effectLst/>
                        </a:rPr>
                        <a:t>, limitando-se às finalidades do atendimento.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Deve ocorrer por procedimento estruturado. Há métodos comprovadamente mais adequados de entrevista investigativa, dentre eles: protocolo de Entrevista Cognitiva e NICHD.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COMPETÊNCIA </a:t>
                      </a:r>
                      <a:r>
                        <a:rPr lang="pt-BR" sz="1200" dirty="0">
                          <a:effectLst/>
                        </a:rPr>
                        <a:t>(quem realiza)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Integrantes dos órgãos da rede de proteção, sem diferenciação quanto a cargo e/ou profissão.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Autoridade Policial ou Judiciária, por meio de profissional capacitado (protocolo).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0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2282826" y="485775"/>
            <a:ext cx="7597775" cy="827088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B2200B"/>
                </a:solidFill>
              </a:rPr>
              <a:t>Um procedimento POSSÍVEL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F8C96A-B8E4-4EB6-A730-44A73A73AB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2826" y="1146176"/>
            <a:ext cx="7927975" cy="51863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 Decreto 9603/18 (art. 9º, inciso II, § 1º) dispõe a escuta especializada dentre os procedimentos possíveis do </a:t>
            </a:r>
            <a:r>
              <a:rPr lang="pt-BR" u="sng" dirty="0"/>
              <a:t>atendimento intersetorial</a:t>
            </a:r>
            <a:r>
              <a:rPr lang="pt-BR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2" tooltip="Art. 9, § 1 do Decreto 9603/18"/>
              </a:rPr>
              <a:t>§ 1º</a:t>
            </a:r>
            <a:r>
              <a:rPr lang="pt-BR" dirty="0"/>
              <a:t> O atendimento intersetorial poderá conter os seguintes procedimentos: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3" tooltip="Art. 9, § 1, inc. I do Decreto 9603/18"/>
              </a:rPr>
              <a:t>I </a:t>
            </a:r>
            <a:r>
              <a:rPr lang="pt-BR" dirty="0"/>
              <a:t>- acolhimento ou acolhida [(posicionamento ético do profissional, adotado durante o processo de atendimento da criança, do adolescente e de suas famílias, com o objetivo de identificar as necessidades apresentadas por eles, de maneira a demonstrar cuidado, responsabilização e </a:t>
            </a:r>
            <a:r>
              <a:rPr lang="pt-BR" dirty="0" err="1"/>
              <a:t>resolutividade</a:t>
            </a:r>
            <a:r>
              <a:rPr lang="pt-BR" dirty="0"/>
              <a:t> no atendimento (art. 5º, inciso II)];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4" tooltip="Art. 9, § 1, inc. II do Decreto 9603/18"/>
              </a:rPr>
              <a:t>II </a:t>
            </a:r>
            <a:r>
              <a:rPr lang="pt-BR" dirty="0"/>
              <a:t>- </a:t>
            </a:r>
            <a:r>
              <a:rPr lang="pt-BR" u="sng" dirty="0"/>
              <a:t>escuta especializada </a:t>
            </a:r>
            <a:r>
              <a:rPr lang="pt-BR" dirty="0"/>
              <a:t>nos órgãos do sistema de proteção;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5" tooltip="Art. 9, § 1, inc. III do Decreto 9603/18"/>
              </a:rPr>
              <a:t>III </a:t>
            </a:r>
            <a:r>
              <a:rPr lang="pt-BR" dirty="0"/>
              <a:t>- atendimento da rede de saúde e da rede de assistência social;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6" tooltip="Art. 9, § 1, inc. IV do Decreto 9603/18"/>
              </a:rPr>
              <a:t>IV </a:t>
            </a:r>
            <a:r>
              <a:rPr lang="pt-BR" dirty="0"/>
              <a:t>- comunicação ao Conselho Tutelar;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7" tooltip="Art. 9, § 1, inc. V do Decreto 9603/18"/>
              </a:rPr>
              <a:t>V </a:t>
            </a:r>
            <a:r>
              <a:rPr lang="pt-BR" dirty="0"/>
              <a:t>- comunicação à autoridade policial;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8" tooltip="Art. 9, § 1, inc. VI do Decreto 9603/18"/>
              </a:rPr>
              <a:t>VI </a:t>
            </a:r>
            <a:r>
              <a:rPr lang="pt-BR" dirty="0"/>
              <a:t>- comunicação ao Ministério Público;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9" tooltip="Art. 9, § 1, inc. VII do Decreto 9603/18"/>
              </a:rPr>
              <a:t>VII </a:t>
            </a:r>
            <a:r>
              <a:rPr lang="pt-BR" dirty="0"/>
              <a:t>- depoimento especial perante autoridade policial ou judiciária; e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10" tooltip="Art. 9, § 1, inc. VIII do Decreto 9603/18"/>
              </a:rPr>
              <a:t>VIII </a:t>
            </a:r>
            <a:r>
              <a:rPr lang="pt-BR" dirty="0"/>
              <a:t>- aplicação de medida de proteção pelo Conselho Tutelar, caso necessário.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681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 </a:t>
            </a:r>
            <a:r>
              <a:rPr lang="pt-BR" dirty="0" smtClean="0"/>
              <a:t>COMITÊ DE GESTÃO COLEGIADA - 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9º Os órgãos, os serviços, os programas e os equipamentos públicos trabalharão de forma integrada e coordenada, garantidos os cuidados necessários e a proteção das crianças e dos adolescentes vítimas ou testemunhas de violência, os quais deverão, no prazo de cento e oitenta dias, contado da data de publicação deste Decreto:</a:t>
            </a:r>
          </a:p>
          <a:p>
            <a:pPr marL="0" indent="0">
              <a:buNone/>
            </a:pPr>
            <a:r>
              <a:rPr lang="pt-BR" dirty="0"/>
              <a:t>I - instituir, preferencialmente no âmbito dos conselhos de direitos das crianças e dos adolescentes, o</a:t>
            </a:r>
            <a:r>
              <a:rPr lang="pt-BR" b="1" u="sng" dirty="0"/>
              <a:t> comitê de gestão colegiada</a:t>
            </a:r>
            <a:r>
              <a:rPr lang="pt-BR" dirty="0"/>
              <a:t> da rede de cuidado e de proteção social das crianças e dos adolescentes vítimas ou testemunhas de violência, com a finalidade de articular, mobilizar, planejar, acompanhar e avaliar as ações da rede </a:t>
            </a:r>
            <a:r>
              <a:rPr lang="pt-BR" dirty="0" err="1"/>
              <a:t>intersetorial</a:t>
            </a:r>
            <a:r>
              <a:rPr lang="pt-BR" dirty="0"/>
              <a:t>, além de colaborar para a definição dos fluxos de atendimento e o aprimoramento da integração do referido comitê;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3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282826" y="485775"/>
            <a:ext cx="7597775" cy="827088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C00000"/>
                </a:solidFill>
              </a:rPr>
              <a:t>Pensando em rede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82826" y="1531938"/>
            <a:ext cx="7927975" cy="4208462"/>
          </a:xfrm>
        </p:spPr>
        <p:txBody>
          <a:bodyPr/>
          <a:lstStyle/>
          <a:p>
            <a:pPr eaLnBrk="1" hangingPunct="1"/>
            <a:r>
              <a:rPr lang="pt-BR" altLang="pt-BR" smtClean="0"/>
              <a:t>Ênfase na intersetorialidade, integração e parcerias: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1- construção local de fluxos e protocolos/planejamento;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2- construção local de instrumento de compartilhamento de informações;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3- reuniões periódicas e construção de comitês/grupos de trabalho;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4- articulação permanente de serviços e profissionais (referência e contra-referência).</a:t>
            </a:r>
          </a:p>
        </p:txBody>
      </p:sp>
    </p:spTree>
    <p:extLst>
      <p:ext uri="{BB962C8B-B14F-4D97-AF65-F5344CB8AC3E}">
        <p14:creationId xmlns:p14="http://schemas.microsoft.com/office/powerpoint/2010/main" xmlns="" val="1881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C00000"/>
                </a:solidFill>
              </a:rPr>
              <a:t>Pensando em rede para a superação das lacunas normativas </a:t>
            </a:r>
            <a:endParaRPr lang="pt-BR" altLang="pt-BR" smtClean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ACEE029-AA78-43D1-8DBB-A82C2C1EEB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na violência sexual e na produção de provas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Dificuldades de interpretação e de implantação da lei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Fragmentação da rede (via sacra da vítima) e ausência de fluxos institucionalizados (pessoa do profissional x serviço)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6374A51-E00F-4E6B-BFF7-A2D55305ACE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Sujeitos de direitos: o que as crianças desejam </a:t>
            </a:r>
            <a:r>
              <a:rPr lang="pt-BR" u="sng" dirty="0"/>
              <a:t>manifestamente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(interesse manifesto x suposto interesse da criança)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fluxo construído na </a:t>
            </a:r>
            <a:r>
              <a:rPr lang="pt-BR" u="sng" dirty="0" err="1"/>
              <a:t>pactuação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participação de todos;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 local e a utilização de materiais e políticas </a:t>
            </a:r>
            <a:r>
              <a:rPr lang="pt-BR" u="sng" dirty="0"/>
              <a:t>já existentes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ruz 4">
            <a:extLst>
              <a:ext uri="{FF2B5EF4-FFF2-40B4-BE49-F238E27FC236}">
                <a16:creationId xmlns:a16="http://schemas.microsoft.com/office/drawing/2014/main" xmlns="" id="{DF3EC86F-2F92-4938-B901-83618A9C8596}"/>
              </a:ext>
            </a:extLst>
          </p:cNvPr>
          <p:cNvSpPr/>
          <p:nvPr/>
        </p:nvSpPr>
        <p:spPr>
          <a:xfrm rot="3004560">
            <a:off x="5799138" y="1951038"/>
            <a:ext cx="746125" cy="711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Cruz 5">
            <a:extLst>
              <a:ext uri="{FF2B5EF4-FFF2-40B4-BE49-F238E27FC236}">
                <a16:creationId xmlns:a16="http://schemas.microsoft.com/office/drawing/2014/main" xmlns="" id="{E4F4A4B9-6A08-4272-98D1-2BBD480B5566}"/>
              </a:ext>
            </a:extLst>
          </p:cNvPr>
          <p:cNvSpPr/>
          <p:nvPr/>
        </p:nvSpPr>
        <p:spPr>
          <a:xfrm rot="3004560">
            <a:off x="5799931" y="3331369"/>
            <a:ext cx="744538" cy="711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ruz 6">
            <a:extLst>
              <a:ext uri="{FF2B5EF4-FFF2-40B4-BE49-F238E27FC236}">
                <a16:creationId xmlns:a16="http://schemas.microsoft.com/office/drawing/2014/main" xmlns="" id="{B92763AA-318E-49A9-A4EE-E90261C499F1}"/>
              </a:ext>
            </a:extLst>
          </p:cNvPr>
          <p:cNvSpPr/>
          <p:nvPr/>
        </p:nvSpPr>
        <p:spPr>
          <a:xfrm rot="3004560">
            <a:off x="5799931" y="4944269"/>
            <a:ext cx="744538" cy="711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6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 txBox="1">
            <a:spLocks/>
          </p:cNvSpPr>
          <p:nvPr/>
        </p:nvSpPr>
        <p:spPr bwMode="auto">
          <a:xfrm>
            <a:off x="6162675" y="1425576"/>
            <a:ext cx="377983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pt-BR" altLang="pt-BR" sz="2400">
                <a:solidFill>
                  <a:prstClr val="black"/>
                </a:solidFill>
              </a:rPr>
              <a:t>BRASIL. Ministério dos Direitos Humanos. Secretaria Nacional dos Direitos da Criança e do Adolescente. </a:t>
            </a:r>
            <a:r>
              <a:rPr lang="pt-BR" altLang="pt-BR" sz="2400" i="1">
                <a:solidFill>
                  <a:prstClr val="black"/>
                </a:solidFill>
              </a:rPr>
              <a:t>Parâmetros de escuta de crianças e adolescentes em situação de violência</a:t>
            </a:r>
            <a:r>
              <a:rPr lang="pt-BR" altLang="pt-BR" sz="2400">
                <a:solidFill>
                  <a:prstClr val="black"/>
                </a:solidFill>
              </a:rPr>
              <a:t>. Brasília: Ministério dos Direitos Humanos, 2017. 48 p.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9B066FF-F58A-4C96-ACEB-BD400EC0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4" y="1425576"/>
            <a:ext cx="3432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9700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39" t="13023" r="35609" b="31876"/>
          <a:stretch>
            <a:fillRect/>
          </a:stretch>
        </p:blipFill>
        <p:spPr bwMode="auto">
          <a:xfrm>
            <a:off x="2414589" y="692150"/>
            <a:ext cx="3432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8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874</Words>
  <Application>Microsoft Office PowerPoint</Application>
  <PresentationFormat>Personalizar</PresentationFormat>
  <Paragraphs>103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     Lei 13.431/2017 e DF 9603/2018: depoimento especial e escuta especializada </vt:lpstr>
      <vt:lpstr>Escuta Protegida</vt:lpstr>
      <vt:lpstr>Slide 3</vt:lpstr>
      <vt:lpstr>Slide 4</vt:lpstr>
      <vt:lpstr>Um procedimento POSSÍVEL</vt:lpstr>
      <vt:lpstr> COMITÊ DE GESTÃO COLEGIADA - DF</vt:lpstr>
      <vt:lpstr>Pensando em rede</vt:lpstr>
      <vt:lpstr>Pensando em rede para a superação das lacunas normativas </vt:lpstr>
      <vt:lpstr>Slide 9</vt:lpstr>
      <vt:lpstr>Slide 10</vt:lpstr>
      <vt:lpstr>Escuta protegida</vt:lpstr>
      <vt:lpstr>Complexidade </vt:lpstr>
      <vt:lpstr>Memória</vt:lpstr>
      <vt:lpstr>Entrevista - Apresentação, explicação, relato livre, questionamentos e encerramento.</vt:lpstr>
      <vt:lpstr>Slide 15</vt:lpstr>
    </vt:vector>
  </TitlesOfParts>
  <Company>Ministério Público de Santa Catarina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Lei 13.431/2017: depoimento especial e escuta especializada</dc:title>
  <dc:creator>Daphne de Castro Fayad</dc:creator>
  <cp:lastModifiedBy>not</cp:lastModifiedBy>
  <cp:revision>10</cp:revision>
  <dcterms:created xsi:type="dcterms:W3CDTF">2019-09-10T19:59:27Z</dcterms:created>
  <dcterms:modified xsi:type="dcterms:W3CDTF">2020-05-11T19:07:29Z</dcterms:modified>
</cp:coreProperties>
</file>