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6" r:id="rId18"/>
    <p:sldId id="271" r:id="rId19"/>
    <p:sldId id="305" r:id="rId20"/>
    <p:sldId id="272" r:id="rId21"/>
    <p:sldId id="273" r:id="rId22"/>
    <p:sldId id="274" r:id="rId23"/>
    <p:sldId id="275" r:id="rId24"/>
    <p:sldId id="276" r:id="rId25"/>
    <p:sldId id="307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2471" y="307086"/>
            <a:ext cx="8585949" cy="2141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88411">
              <a:lnSpc>
                <a:spcPct val="100000"/>
              </a:lnSpc>
            </a:pPr>
            <a:r>
              <a:rPr lang="en-US" altLang="zh-CN" sz="5400" b="1" i="1" spc="-30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5400" b="1" i="1" spc="-25" dirty="0">
                <a:solidFill>
                  <a:srgbClr val="FEFEFE"/>
                </a:solidFill>
                <a:latin typeface="Calibri"/>
                <a:ea typeface="Calibri"/>
              </a:rPr>
              <a:t>iconv</a:t>
            </a:r>
          </a:p>
          <a:p>
            <a:pPr marL="0">
              <a:lnSpc>
                <a:spcPct val="96666"/>
              </a:lnSpc>
            </a:pPr>
            <a:r>
              <a:rPr lang="en-US" altLang="zh-CN" sz="4400" b="1" dirty="0">
                <a:solidFill>
                  <a:srgbClr val="FEFEFE"/>
                </a:solidFill>
                <a:latin typeface="Calibri"/>
                <a:ea typeface="Calibri"/>
              </a:rPr>
              <a:t>Sistema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ea typeface="Calibri"/>
              </a:rPr>
              <a:t>Gestão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ea typeface="Calibri"/>
              </a:rPr>
              <a:t>dos</a:t>
            </a:r>
            <a:r>
              <a:rPr lang="en-US" altLang="zh-CN" sz="4400" b="1" spc="-170" dirty="0">
                <a:solidFill>
                  <a:srgbClr val="FEFEFE"/>
                </a:solidFill>
                <a:latin typeface="Calibri"/>
                <a:cs typeface="Calibri"/>
              </a:rPr>
              <a:t>  </a:t>
            </a:r>
            <a:r>
              <a:rPr lang="en-US" altLang="zh-CN" sz="4400" b="1" dirty="0">
                <a:solidFill>
                  <a:srgbClr val="FEFEFE"/>
                </a:solidFill>
                <a:latin typeface="Calibri"/>
                <a:ea typeface="Calibri"/>
              </a:rPr>
              <a:t>Instrumentos</a:t>
            </a:r>
          </a:p>
          <a:p>
            <a:pPr marL="0" indent="893368">
              <a:lnSpc>
                <a:spcPct val="100000"/>
              </a:lnSpc>
            </a:pPr>
            <a:r>
              <a:rPr lang="en-US" altLang="zh-CN" sz="4400" b="1" spc="-35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4400" b="1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30" dirty="0">
                <a:solidFill>
                  <a:srgbClr val="FEFEFE"/>
                </a:solidFill>
                <a:latin typeface="Calibri"/>
                <a:ea typeface="Calibri"/>
              </a:rPr>
              <a:t>Transferências</a:t>
            </a:r>
            <a:r>
              <a:rPr lang="en-US" altLang="zh-CN" sz="4400" b="1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25" dirty="0">
                <a:solidFill>
                  <a:srgbClr val="FEFEFE"/>
                </a:solidFill>
                <a:latin typeface="Calibri"/>
                <a:ea typeface="Calibri"/>
              </a:rPr>
              <a:t>Voluntárias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" y="0"/>
            <a:ext cx="12192000" cy="6858000"/>
          </a:xfrm>
          <a:prstGeom prst="rect">
            <a:avLst/>
          </a:prstGeom>
        </p:spPr>
      </p:pic>
      <p:sp>
        <p:nvSpPr>
          <p:cNvPr id="2" name="TextBox 25"/>
          <p:cNvSpPr txBox="1"/>
          <p:nvPr/>
        </p:nvSpPr>
        <p:spPr>
          <a:xfrm>
            <a:off x="926896" y="456996"/>
            <a:ext cx="7290086" cy="4752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4805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Diretrizes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4000" b="1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Sistema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Ênfase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transparência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sociedade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Redução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custo</a:t>
            </a:r>
            <a:r>
              <a:rPr lang="en-US" altLang="zh-CN" sz="2800" b="1" spc="114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operacional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Automação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ciclo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de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vida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transferências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Facilidades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fiscalização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controle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Simplificação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/agilização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procedimentos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Suporte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padronização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333375" y="263905"/>
            <a:ext cx="7015303" cy="6186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1319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Integração</a:t>
            </a:r>
            <a:r>
              <a:rPr lang="en-US" altLang="zh-CN" sz="40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4000" b="1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Sistemas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Receita</a:t>
            </a:r>
            <a:r>
              <a:rPr lang="en-US" altLang="zh-CN" sz="2800" b="1" spc="8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Federal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50" b="1" spc="13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SIAFI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 </a:t>
            </a:r>
            <a:r>
              <a:rPr lang="pt-BR" sz="2800" dirty="0"/>
              <a:t>Sistema Integrado de Administração  Financeira do Governo Federal</a:t>
            </a:r>
            <a:endParaRPr lang="en-US" altLang="zh-CN" sz="280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50" b="1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DOU </a:t>
            </a:r>
            <a:r>
              <a:rPr lang="en-US" altLang="zh-CN" sz="2650" spc="55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Diário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Oficial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CAUC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 - </a:t>
            </a:r>
            <a:r>
              <a:rPr lang="pt-BR" altLang="zh-CN" sz="2800" dirty="0">
                <a:solidFill>
                  <a:srgbClr val="000000"/>
                </a:solidFill>
                <a:ea typeface="Calibri"/>
              </a:rPr>
              <a:t>Serviço Auxiliar de Informações para Transferências Voluntárias</a:t>
            </a:r>
            <a:endParaRPr lang="en-US" altLang="zh-CN" sz="280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Bancos</a:t>
            </a:r>
            <a:r>
              <a:rPr lang="en-US" altLang="zh-CN" sz="2800" b="1" spc="8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Oficiais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ComprasNet</a:t>
            </a: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 –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Portal de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Compras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 do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 Federal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3942334" y="89458"/>
            <a:ext cx="460044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0000"/>
                </a:solidFill>
                <a:latin typeface="Calibri"/>
                <a:ea typeface="Calibri"/>
              </a:rPr>
              <a:t>Legislação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5" dirty="0">
                <a:solidFill>
                  <a:srgbClr val="000000"/>
                </a:solidFill>
                <a:latin typeface="Calibri"/>
                <a:ea typeface="Calibri"/>
              </a:rPr>
              <a:t>(evolução)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5723" y="1117599"/>
            <a:ext cx="476187" cy="52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67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86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93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97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99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67255" y="835914"/>
            <a:ext cx="4037525" cy="5504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Decreto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200/67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Organização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ADP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Decreto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93.872/86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spc="-5" dirty="0" err="1">
                <a:solidFill>
                  <a:srgbClr val="000000"/>
                </a:solidFill>
                <a:latin typeface="Calibri"/>
                <a:ea typeface="Calibri"/>
              </a:rPr>
              <a:t>Conta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 err="1">
                <a:solidFill>
                  <a:srgbClr val="000000"/>
                </a:solidFill>
                <a:latin typeface="Calibri"/>
                <a:ea typeface="Calibri"/>
              </a:rPr>
              <a:t>Única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en-US" altLang="zh-CN" sz="1400" spc="-5" dirty="0" err="1">
                <a:solidFill>
                  <a:srgbClr val="000000"/>
                </a:solidFill>
                <a:latin typeface="Calibri"/>
                <a:ea typeface="Calibri"/>
              </a:rPr>
              <a:t>Tesouro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1400" spc="-5" dirty="0" err="1">
                <a:solidFill>
                  <a:srgbClr val="000000"/>
                </a:solidFill>
                <a:latin typeface="Calibri"/>
                <a:ea typeface="Calibri"/>
              </a:rPr>
              <a:t>Nacional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8.666/93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Licitações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Instrução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Normativa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01/97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Celebração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Convênios</a:t>
            </a:r>
          </a:p>
          <a:p>
            <a:pPr>
              <a:lnSpc>
                <a:spcPts val="197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9.790/99</a:t>
            </a:r>
          </a:p>
          <a:p>
            <a:pPr marL="172211" hangingPunct="0">
              <a:lnSpc>
                <a:spcPct val="958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OSCIP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Organizações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Sociedade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Civil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Púb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lico</a:t>
            </a:r>
          </a:p>
          <a:p>
            <a:pPr>
              <a:lnSpc>
                <a:spcPts val="197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Complementar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101/00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Responsabilidade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Fiscal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10.520/02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Pre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gão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68567" y="1124204"/>
            <a:ext cx="476187" cy="4560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07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08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11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14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0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16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4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19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755003" y="840232"/>
            <a:ext cx="4141118" cy="4826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A9AD3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Decreto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nº</a:t>
            </a:r>
            <a:r>
              <a:rPr lang="en-US" altLang="zh-CN" sz="18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6.170/07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Transferências</a:t>
            </a:r>
            <a:r>
              <a:rPr lang="en-US" altLang="zh-CN" sz="14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Voluntárias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7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Portaria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Interministerial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127/08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Celebrados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2008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2011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4"/>
              </a:lnSpc>
            </a:pPr>
            <a:endParaRPr lang="en-US" dirty="0"/>
          </a:p>
          <a:p>
            <a:pPr marL="172211" indent="-172211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Portaria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Interministerial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507/11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Celebrados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2011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2017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Celebração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Convênios</a:t>
            </a:r>
          </a:p>
          <a:p>
            <a:pPr>
              <a:lnSpc>
                <a:spcPts val="195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13.019/14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Marco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Regulatório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Organizações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Sociedade</a:t>
            </a:r>
            <a:r>
              <a:rPr lang="en-US" altLang="zh-CN"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Civil</a:t>
            </a:r>
          </a:p>
          <a:p>
            <a:pPr>
              <a:lnSpc>
                <a:spcPts val="11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Portaria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Interministerial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nº</a:t>
            </a:r>
            <a:r>
              <a:rPr lang="en-US" altLang="zh-CN" sz="1800" b="1" spc="-9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424/16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Instrumentos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Celebrados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a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partir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de</a:t>
            </a:r>
            <a:r>
              <a:rPr lang="en-US" altLang="zh-CN" sz="14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2017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Decreto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8.726/16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Regulamenta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13.019/14</a:t>
            </a:r>
          </a:p>
          <a:p>
            <a:pPr>
              <a:lnSpc>
                <a:spcPts val="119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Portaria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78/2019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400" spc="-5" dirty="0" err="1">
                <a:solidFill>
                  <a:srgbClr val="000000"/>
                </a:solidFill>
                <a:latin typeface="Calibri"/>
                <a:ea typeface="Calibri"/>
              </a:rPr>
              <a:t>Orçamento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Impositivo0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4322317" y="89458"/>
            <a:ext cx="3647204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Fluxo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4000" b="1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SICONV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3042" y="1884553"/>
            <a:ext cx="8756746" cy="43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9166"/>
              </a:lnSpc>
              <a:tabLst>
                <a:tab pos="6741007" algn="l"/>
              </a:tabLst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CONCEDENTES	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CONVENENTES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1142" y="2609900"/>
            <a:ext cx="1752837" cy="2080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7997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UN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IÃO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69"/>
              </a:lnSpc>
            </a:pPr>
            <a:endParaRPr lang="en-US" dirty="0"/>
          </a:p>
          <a:p>
            <a:pPr marL="0" indent="171297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Minist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érios</a:t>
            </a:r>
          </a:p>
          <a:p>
            <a:pPr>
              <a:lnSpc>
                <a:spcPts val="1169"/>
              </a:lnSpc>
            </a:pPr>
            <a:endParaRPr lang="en-US" dirty="0"/>
          </a:p>
          <a:p>
            <a:pPr marL="0" indent="22860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Aut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arquias</a:t>
            </a:r>
          </a:p>
          <a:p>
            <a:pPr>
              <a:lnSpc>
                <a:spcPts val="16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U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niversidades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94736" y="2785744"/>
            <a:ext cx="259829" cy="2743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004" indent="-32004" hangingPunct="0">
              <a:lnSpc>
                <a:spcPct val="100000"/>
              </a:lnSpc>
            </a:pPr>
            <a:r>
              <a:rPr lang="en-US" altLang="zh-CN" sz="1800" spc="-50" dirty="0">
                <a:solidFill>
                  <a:srgbClr val="FEFEFE"/>
                </a:solidFill>
                <a:latin typeface="Calibri"/>
                <a:ea typeface="Calibri"/>
              </a:rPr>
              <a:t>M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A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N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D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A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FEFEFE"/>
                </a:solidFill>
                <a:latin typeface="Calibri"/>
                <a:ea typeface="Calibri"/>
              </a:rPr>
              <a:t>T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Á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R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1800" spc="10" dirty="0">
                <a:solidFill>
                  <a:srgbClr val="FEFEFE"/>
                </a:solidFill>
                <a:latin typeface="Calibri"/>
                <a:ea typeface="Calibri"/>
              </a:rPr>
              <a:t>I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978528" y="3507536"/>
            <a:ext cx="1471823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0" dirty="0">
                <a:solidFill>
                  <a:srgbClr val="000000"/>
                </a:solidFill>
                <a:latin typeface="Calibri"/>
                <a:ea typeface="Calibri"/>
              </a:rPr>
              <a:t>SIC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ONV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10400" y="2416352"/>
            <a:ext cx="2123440" cy="3149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2438">
              <a:lnSpc>
                <a:spcPct val="100000"/>
              </a:lnSpc>
            </a:pPr>
            <a:r>
              <a:rPr lang="en-US" altLang="zh-CN" sz="2400" b="1" spc="-35" dirty="0">
                <a:solidFill>
                  <a:srgbClr val="000000"/>
                </a:solidFill>
                <a:latin typeface="Calibri"/>
                <a:ea typeface="Calibri"/>
              </a:rPr>
              <a:t>- 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ea typeface="Calibri"/>
              </a:rPr>
              <a:t>ADOS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 marL="0" indent="20192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- MUNI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CÍPIOS</a:t>
            </a:r>
          </a:p>
          <a:p>
            <a:pPr>
              <a:lnSpc>
                <a:spcPts val="1544"/>
              </a:lnSpc>
            </a:pPr>
            <a:endParaRPr lang="en-US" dirty="0"/>
          </a:p>
          <a:p>
            <a:pPr marL="0" indent="50812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- OSC</a:t>
            </a:r>
          </a:p>
          <a:p>
            <a:pPr>
              <a:lnSpc>
                <a:spcPts val="594"/>
              </a:lnSpc>
            </a:pPr>
            <a:endParaRPr lang="en-US" dirty="0"/>
          </a:p>
          <a:p>
            <a:pPr marL="0" indent="4483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- E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MPRESAS</a:t>
            </a:r>
          </a:p>
          <a:p>
            <a:pPr marL="0" indent="111886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PÚ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BLICAS</a:t>
            </a:r>
          </a:p>
          <a:p>
            <a:pPr>
              <a:lnSpc>
                <a:spcPts val="4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- CONSÓR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CIO</a:t>
            </a:r>
          </a:p>
          <a:p>
            <a:pPr marL="0" indent="213359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PÚBL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2"/>
          <p:cNvSpPr txBox="1"/>
          <p:nvPr/>
        </p:nvSpPr>
        <p:spPr>
          <a:xfrm>
            <a:off x="4135882" y="294055"/>
            <a:ext cx="4031454" cy="193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SICONV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Fluxo</a:t>
            </a:r>
            <a:r>
              <a:rPr lang="en-US" altLang="zh-CN" sz="3600" b="1" spc="-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Geral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69"/>
              </a:lnSpc>
            </a:pPr>
            <a:endParaRPr lang="en-US" dirty="0"/>
          </a:p>
          <a:p>
            <a:pPr marL="0" indent="68579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Publica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ção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3180" y="3224911"/>
            <a:ext cx="218848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FEFEFE"/>
                </a:solidFill>
                <a:latin typeface="Calibri"/>
                <a:ea typeface="Calibri"/>
              </a:rPr>
              <a:t>CEL</a:t>
            </a:r>
            <a:r>
              <a:rPr lang="en-US" altLang="zh-CN" sz="3200" spc="-5" dirty="0">
                <a:solidFill>
                  <a:srgbClr val="FEFEFE"/>
                </a:solidFill>
                <a:latin typeface="Calibri"/>
                <a:ea typeface="Calibri"/>
              </a:rPr>
              <a:t>EBRAÇÃO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11496" y="3224911"/>
            <a:ext cx="180924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5" dirty="0">
                <a:solidFill>
                  <a:srgbClr val="FEFEFE"/>
                </a:solidFill>
                <a:latin typeface="Calibri"/>
                <a:ea typeface="Calibri"/>
              </a:rPr>
              <a:t>EX</a:t>
            </a:r>
            <a:r>
              <a:rPr lang="en-US" altLang="zh-CN" sz="3200" spc="-10" dirty="0">
                <a:solidFill>
                  <a:srgbClr val="FEFEFE"/>
                </a:solidFill>
                <a:latin typeface="Calibri"/>
                <a:ea typeface="Calibri"/>
              </a:rPr>
              <a:t>ECUÇÃO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45346" y="2981071"/>
            <a:ext cx="2699022" cy="2352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0345">
              <a:lnSpc>
                <a:spcPct val="100000"/>
              </a:lnSpc>
            </a:pPr>
            <a:r>
              <a:rPr lang="en-US" altLang="zh-CN" sz="3200" spc="-35" dirty="0">
                <a:solidFill>
                  <a:srgbClr val="FEFEFE"/>
                </a:solidFill>
                <a:latin typeface="Calibri"/>
                <a:ea typeface="Calibri"/>
              </a:rPr>
              <a:t>PRESTAÇÃO</a:t>
            </a:r>
            <a:r>
              <a:rPr lang="en-US" altLang="zh-CN" sz="3200" spc="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200" spc="-3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</a:p>
          <a:p>
            <a:pPr marL="0" indent="785748">
              <a:lnSpc>
                <a:spcPct val="100000"/>
              </a:lnSpc>
            </a:pPr>
            <a:r>
              <a:rPr lang="en-US" altLang="zh-CN" sz="3200" spc="-50" dirty="0">
                <a:solidFill>
                  <a:srgbClr val="FEFEFE"/>
                </a:solidFill>
                <a:latin typeface="Calibri"/>
                <a:ea typeface="Calibri"/>
              </a:rPr>
              <a:t>CON</a:t>
            </a:r>
            <a:r>
              <a:rPr lang="en-US" altLang="zh-CN" sz="3200" spc="-40" dirty="0">
                <a:solidFill>
                  <a:srgbClr val="FEFEFE"/>
                </a:solidFill>
                <a:latin typeface="Calibri"/>
                <a:ea typeface="Calibri"/>
              </a:rPr>
              <a:t>TAS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Fim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Vigência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7"/>
          <p:cNvSpPr txBox="1"/>
          <p:nvPr/>
        </p:nvSpPr>
        <p:spPr>
          <a:xfrm>
            <a:off x="3629914" y="97586"/>
            <a:ext cx="4837065" cy="1061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SICONV</a:t>
            </a:r>
            <a:r>
              <a:rPr lang="en-US" altLang="zh-CN" sz="3200" b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200" b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Atos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Preparatórios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0" indent="806195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ELABORAR/CAD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ASTRAR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69315" y="1159002"/>
            <a:ext cx="2108692" cy="548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CONSULTA/SE</a:t>
            </a:r>
            <a:r>
              <a:rPr lang="en-US" altLang="zh-CN" sz="1800" spc="-15" dirty="0">
                <a:solidFill>
                  <a:srgbClr val="FEFEFE"/>
                </a:solidFill>
                <a:latin typeface="Calibri"/>
                <a:ea typeface="Calibri"/>
              </a:rPr>
              <a:t>LECIONA</a:t>
            </a:r>
          </a:p>
          <a:p>
            <a:pPr marL="0" indent="489204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PROG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RAMA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682997" y="1181861"/>
            <a:ext cx="172196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61188">
              <a:lnSpc>
                <a:spcPct val="100000"/>
              </a:lnSpc>
            </a:pPr>
            <a:r>
              <a:rPr lang="en-US" altLang="zh-CN" sz="1800" spc="-30" dirty="0">
                <a:solidFill>
                  <a:srgbClr val="FEFEFE"/>
                </a:solidFill>
                <a:latin typeface="Calibri"/>
                <a:ea typeface="Calibri"/>
              </a:rPr>
              <a:t>P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ROPOSTA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PLANO</a:t>
            </a:r>
            <a:r>
              <a:rPr lang="en-US" altLang="zh-CN" sz="1800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TRABALHO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20709" y="1331849"/>
            <a:ext cx="175408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5" dirty="0">
                <a:solidFill>
                  <a:srgbClr val="FEFEFE"/>
                </a:solidFill>
                <a:latin typeface="Calibri"/>
                <a:ea typeface="Calibri"/>
              </a:rPr>
              <a:t>ENVIAR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FEFEFE"/>
                </a:solidFill>
                <a:latin typeface="Calibri"/>
                <a:ea typeface="Calibri"/>
              </a:rPr>
              <a:t>PROPOSTA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19327" y="4624756"/>
            <a:ext cx="2186372" cy="54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CADASTRAR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/DIVULGAR</a:t>
            </a:r>
          </a:p>
          <a:p>
            <a:pPr marL="0" indent="527608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PROG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RAMA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391153" y="3780917"/>
            <a:ext cx="1865185" cy="2484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INICIAR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ANÁLISE</a:t>
            </a:r>
            <a:r>
              <a:rPr lang="en-US" altLang="zh-CN" sz="1800" spc="-5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DA</a:t>
            </a:r>
          </a:p>
          <a:p>
            <a:pPr marL="0" indent="432816">
              <a:lnSpc>
                <a:spcPct val="100000"/>
              </a:lnSpc>
            </a:pPr>
            <a:r>
              <a:rPr lang="en-US" altLang="zh-CN" sz="1800" spc="-30" dirty="0">
                <a:solidFill>
                  <a:srgbClr val="FEFEFE"/>
                </a:solidFill>
                <a:latin typeface="Calibri"/>
                <a:ea typeface="Calibri"/>
              </a:rPr>
              <a:t>P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ROPOSTA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75"/>
              </a:lnSpc>
            </a:pPr>
            <a:endParaRPr lang="en-US" dirty="0"/>
          </a:p>
          <a:p>
            <a:pPr marL="0" indent="263652">
              <a:lnSpc>
                <a:spcPct val="100000"/>
              </a:lnSpc>
            </a:pPr>
            <a:r>
              <a:rPr lang="en-US" altLang="zh-CN" sz="1800" spc="-15" dirty="0">
                <a:solidFill>
                  <a:srgbClr val="FEFEFE"/>
                </a:solidFill>
                <a:latin typeface="Calibri"/>
                <a:ea typeface="Calibri"/>
              </a:rPr>
              <a:t>EMITE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FEFEFE"/>
                </a:solidFill>
                <a:latin typeface="Calibri"/>
                <a:ea typeface="Calibri"/>
              </a:rPr>
              <a:t>PARECER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108446" y="4201414"/>
            <a:ext cx="2086400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APROVAR</a:t>
            </a:r>
            <a:r>
              <a:rPr lang="en-US" altLang="zh-CN" sz="1800" spc="-1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PROPOSTA/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PLANO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1800" spc="-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TRABALHO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018143" y="3131692"/>
            <a:ext cx="2794916" cy="3198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65988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1 - FORMALIZAÇ</a:t>
            </a:r>
            <a:r>
              <a:rPr lang="en-US" altLang="zh-CN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ÃO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Gerar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número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do</a:t>
            </a:r>
            <a:r>
              <a:rPr lang="en-US" altLang="zh-CN" sz="1600" spc="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convênio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      UGTV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600" spc="4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Empenho</a:t>
            </a:r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Abertura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1600" spc="5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 err="1">
                <a:solidFill>
                  <a:srgbClr val="FEFEFE"/>
                </a:solidFill>
                <a:latin typeface="Calibri"/>
                <a:ea typeface="Calibri"/>
              </a:rPr>
              <a:t>Conta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 </a:t>
            </a:r>
            <a:r>
              <a:rPr lang="en-US" altLang="zh-CN" sz="1600" spc="-15" dirty="0" err="1">
                <a:solidFill>
                  <a:srgbClr val="FEFEFE"/>
                </a:solidFill>
                <a:latin typeface="Calibri"/>
                <a:ea typeface="Calibri"/>
              </a:rPr>
              <a:t>Corr</a:t>
            </a:r>
            <a:r>
              <a:rPr lang="en-US" altLang="zh-CN" sz="1600" spc="-5" dirty="0" err="1">
                <a:solidFill>
                  <a:srgbClr val="FEFEFE"/>
                </a:solidFill>
                <a:latin typeface="Calibri"/>
                <a:ea typeface="Calibri"/>
              </a:rPr>
              <a:t>ente</a:t>
            </a:r>
            <a:endParaRPr lang="en-US" altLang="zh-CN" sz="1600" spc="-5" dirty="0">
              <a:solidFill>
                <a:srgbClr val="FEFEFE"/>
              </a:solidFill>
              <a:latin typeface="Calibri"/>
              <a:ea typeface="Calibri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60"/>
              </a:lnSpc>
            </a:pPr>
            <a:endParaRPr lang="en-US" dirty="0"/>
          </a:p>
          <a:p>
            <a:pPr>
              <a:lnSpc>
                <a:spcPts val="1860"/>
              </a:lnSpc>
            </a:pPr>
            <a:endParaRPr lang="en-US" dirty="0"/>
          </a:p>
          <a:p>
            <a:pPr>
              <a:lnSpc>
                <a:spcPts val="1860"/>
              </a:lnSpc>
            </a:pPr>
            <a:endParaRPr lang="en-US" dirty="0"/>
          </a:p>
          <a:p>
            <a:pPr marL="0" indent="804925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2 - CELEB</a:t>
            </a:r>
            <a:r>
              <a:rPr lang="en-US" altLang="zh-CN" sz="18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RAÇÃO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800" spc="3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Assinar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800" spc="25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Publicar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Registrar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TV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no</a:t>
            </a:r>
            <a:r>
              <a:rPr lang="en-US" altLang="zh-CN" sz="1800" spc="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SIAFI</a:t>
            </a:r>
          </a:p>
        </p:txBody>
      </p:sp>
      <p:sp>
        <p:nvSpPr>
          <p:cNvPr id="55" name="TextBox 55"/>
          <p:cNvSpPr txBox="1"/>
          <p:nvPr/>
        </p:nvSpPr>
        <p:spPr>
          <a:xfrm rot="16200000">
            <a:off x="-526330" y="4887933"/>
            <a:ext cx="182726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FE0000"/>
                </a:solidFill>
                <a:latin typeface="Calibri"/>
                <a:ea typeface="Calibri"/>
              </a:rPr>
              <a:t>CONCEDENTE</a:t>
            </a:r>
          </a:p>
        </p:txBody>
      </p:sp>
      <p:sp>
        <p:nvSpPr>
          <p:cNvPr id="56" name="TextBox 56"/>
          <p:cNvSpPr txBox="1"/>
          <p:nvPr/>
        </p:nvSpPr>
        <p:spPr>
          <a:xfrm rot="16200000">
            <a:off x="-558182" y="1368280"/>
            <a:ext cx="184585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2C74B5"/>
                </a:solidFill>
                <a:latin typeface="Calibri"/>
                <a:ea typeface="Calibri"/>
              </a:rPr>
              <a:t>PROPONENTE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9"/>
          <p:cNvSpPr txBox="1"/>
          <p:nvPr/>
        </p:nvSpPr>
        <p:spPr>
          <a:xfrm>
            <a:off x="680618" y="1619630"/>
            <a:ext cx="103054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152">
              <a:lnSpc>
                <a:spcPct val="100000"/>
              </a:lnSpc>
            </a:pPr>
            <a:r>
              <a:rPr lang="en-US" altLang="zh-CN" sz="1600" spc="-10" dirty="0">
                <a:solidFill>
                  <a:srgbClr val="FEFEFE"/>
                </a:solidFill>
                <a:latin typeface="Calibri"/>
                <a:ea typeface="Calibri"/>
              </a:rPr>
              <a:t>PR</a:t>
            </a:r>
            <a:r>
              <a:rPr lang="en-US" altLang="zh-CN" sz="1600" spc="-5" dirty="0">
                <a:solidFill>
                  <a:srgbClr val="FEFEFE"/>
                </a:solidFill>
                <a:latin typeface="Calibri"/>
                <a:ea typeface="Calibri"/>
              </a:rPr>
              <a:t>OCESSO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1600" spc="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FEFEFE"/>
                </a:solidFill>
                <a:latin typeface="Calibri"/>
                <a:ea typeface="Calibri"/>
              </a:rPr>
              <a:t>COMPRA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511294" y="1742693"/>
            <a:ext cx="103730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30" dirty="0">
                <a:solidFill>
                  <a:srgbClr val="FEFEFE"/>
                </a:solidFill>
                <a:latin typeface="Calibri"/>
                <a:ea typeface="Calibri"/>
              </a:rPr>
              <a:t>CONTR</a:t>
            </a: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ATO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752590" y="1637283"/>
            <a:ext cx="128259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DOCUME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NTO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LIQU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IDAÇÃO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210167" y="1727454"/>
            <a:ext cx="123207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PAGAME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NTO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124710" y="2581148"/>
            <a:ext cx="91143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AJU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STES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803015" y="2749423"/>
            <a:ext cx="322112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GERAR</a:t>
            </a:r>
            <a:r>
              <a:rPr lang="en-US" altLang="zh-CN" sz="1800" spc="-1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RELATÓRIOS</a:t>
            </a:r>
            <a:r>
              <a:rPr lang="en-US" altLang="zh-CN" sz="1800" spc="-1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DA</a:t>
            </a:r>
            <a:r>
              <a:rPr lang="en-US" altLang="zh-CN" sz="1800" spc="-1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EXECUÇÃO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673593" y="2600070"/>
            <a:ext cx="2963265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REGISTRAR/ENVIAR</a:t>
            </a:r>
            <a:r>
              <a:rPr lang="en-US" altLang="zh-CN" sz="1800" spc="-3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PRESTAÇÃO</a:t>
            </a:r>
          </a:p>
          <a:p>
            <a:pPr marL="0" indent="947928">
              <a:lnSpc>
                <a:spcPct val="100000"/>
              </a:lnSpc>
            </a:pP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CONTAS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419597" y="3665728"/>
            <a:ext cx="36186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ACOMPANHAMENTO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30" dirty="0">
                <a:solidFill>
                  <a:srgbClr val="FEFEFE"/>
                </a:solidFill>
                <a:latin typeface="Calibri"/>
                <a:ea typeface="Calibri"/>
              </a:rPr>
              <a:t>E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FISCALIZAÇÃO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880870" y="4725161"/>
            <a:ext cx="65764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ACE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ITE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996438" y="4461764"/>
            <a:ext cx="1971706" cy="168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29488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ANÁLISE</a:t>
            </a:r>
            <a:r>
              <a:rPr lang="en-US" altLang="zh-CN" sz="18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DOS</a:t>
            </a:r>
          </a:p>
          <a:p>
            <a:pPr marL="0" indent="831596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REGIS</a:t>
            </a: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TROS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-25" dirty="0">
                <a:solidFill>
                  <a:srgbClr val="FEFEFE"/>
                </a:solidFill>
                <a:latin typeface="Calibri"/>
                <a:ea typeface="Calibri"/>
              </a:rPr>
              <a:t>REP</a:t>
            </a:r>
            <a:r>
              <a:rPr lang="en-US" altLang="zh-CN" sz="1800" spc="-20" dirty="0">
                <a:solidFill>
                  <a:srgbClr val="FEFEFE"/>
                </a:solidFill>
                <a:latin typeface="Calibri"/>
                <a:ea typeface="Calibri"/>
              </a:rPr>
              <a:t>ASSE</a:t>
            </a:r>
          </a:p>
          <a:p>
            <a:pPr marL="0" indent="220979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$$$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752210" y="4436872"/>
            <a:ext cx="1135733" cy="64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2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ANÁLISE</a:t>
            </a:r>
            <a:r>
              <a:rPr lang="en-US" altLang="zh-CN" sz="1400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DOS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RELATÓRIOS</a:t>
            </a:r>
            <a:r>
              <a:rPr lang="en-US" altLang="zh-CN" sz="1400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</a:p>
          <a:p>
            <a:pPr marL="0" indent="16764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EXECU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6014" r="20455" b="6151"/>
          <a:stretch/>
        </p:blipFill>
        <p:spPr bwMode="auto">
          <a:xfrm>
            <a:off x="131165" y="48470"/>
            <a:ext cx="12165338" cy="68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1863" y="2564992"/>
            <a:ext cx="8229600" cy="1143000"/>
          </a:xfrm>
        </p:spPr>
        <p:txBody>
          <a:bodyPr>
            <a:noAutofit/>
          </a:bodyPr>
          <a:lstStyle/>
          <a:p>
            <a:r>
              <a:rPr lang="pt-BR" sz="9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 </a:t>
            </a:r>
            <a:br>
              <a:rPr lang="pt-BR" sz="9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9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QUENTE</a:t>
            </a:r>
          </a:p>
        </p:txBody>
      </p:sp>
    </p:spTree>
    <p:extLst>
      <p:ext uri="{BB962C8B-B14F-4D97-AF65-F5344CB8AC3E}">
        <p14:creationId xmlns:p14="http://schemas.microsoft.com/office/powerpoint/2010/main" val="205915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5"/>
          <p:cNvSpPr txBox="1"/>
          <p:nvPr/>
        </p:nvSpPr>
        <p:spPr>
          <a:xfrm>
            <a:off x="190005" y="199186"/>
            <a:ext cx="11331583" cy="1592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06467">
              <a:lnSpc>
                <a:spcPct val="100000"/>
              </a:lnSpc>
            </a:pPr>
            <a:r>
              <a:rPr lang="en-US" altLang="zh-CN" sz="4000" b="1" spc="-25" dirty="0">
                <a:solidFill>
                  <a:srgbClr val="000000"/>
                </a:solidFill>
                <a:latin typeface="Calibri"/>
                <a:ea typeface="Calibri"/>
              </a:rPr>
              <a:t>PROGRAMAS</a:t>
            </a:r>
            <a:endParaRPr lang="en-US" altLang="zh-CN" sz="4000" b="1" spc="-15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71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spc="4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Refletem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políticas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5" dirty="0">
                <a:solidFill>
                  <a:srgbClr val="000000"/>
                </a:solidFill>
                <a:latin typeface="Calibri"/>
                <a:ea typeface="Calibri"/>
              </a:rPr>
              <a:t>públicas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sob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responsabilidade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dos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órgãos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</a:p>
          <a:p>
            <a:pPr marL="0" indent="342900">
              <a:lnSpc>
                <a:spcPct val="100000"/>
              </a:lnSpc>
              <a:spcBef>
                <a:spcPts val="154"/>
              </a:spcBef>
            </a:pP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entidades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federais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19100" y="1958045"/>
            <a:ext cx="11216788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São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disponibilizados</a:t>
            </a:r>
            <a:r>
              <a:rPr lang="en-US" altLang="zh-CN" sz="2800" b="1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b="1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SICONV</a:t>
            </a:r>
            <a:r>
              <a:rPr lang="en-US" altLang="zh-CN" sz="2800" b="1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anualmente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recebimento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19100" y="2404668"/>
            <a:ext cx="10973913" cy="1041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propostas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devem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seguir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diretrizes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apontadas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cada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</a:p>
          <a:p>
            <a:pPr>
              <a:lnSpc>
                <a:spcPts val="14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Divulgação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60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após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libri"/>
                <a:ea typeface="Calibri"/>
              </a:rPr>
              <a:t>sanção</a:t>
            </a:r>
            <a:r>
              <a:rPr lang="en-US" altLang="zh-CN" sz="28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LOA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19100" y="3643869"/>
            <a:ext cx="1121568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aba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anexo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cada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Programa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em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geral,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são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encontrados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19100" y="4090923"/>
            <a:ext cx="8814271" cy="977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documentos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orientadores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elaboração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propostas</a:t>
            </a:r>
          </a:p>
          <a:p>
            <a:pPr>
              <a:lnSpc>
                <a:spcPts val="85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Modalidades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Programas: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19100" y="5069255"/>
            <a:ext cx="3208582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200" algn="l"/>
              </a:tabLst>
            </a:pPr>
            <a:r>
              <a:rPr lang="en-US" altLang="zh-CN" sz="2450" spc="5" dirty="0">
                <a:solidFill>
                  <a:srgbClr val="000000"/>
                </a:solidFill>
                <a:latin typeface="Calibri"/>
                <a:ea typeface="Calibri"/>
              </a:rPr>
              <a:t>-	</a:t>
            </a:r>
            <a:r>
              <a:rPr lang="en-US" altLang="zh-CN" sz="2600" spc="-10" dirty="0">
                <a:solidFill>
                  <a:srgbClr val="000000"/>
                </a:solidFill>
                <a:latin typeface="Calibri"/>
                <a:ea typeface="Calibri"/>
              </a:rPr>
              <a:t>Proposta</a:t>
            </a:r>
            <a:r>
              <a:rPr lang="en-US" altLang="zh-CN"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000000"/>
                </a:solidFill>
                <a:latin typeface="Calibri"/>
                <a:ea typeface="Calibri"/>
              </a:rPr>
              <a:t>voluntária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19100" y="5465902"/>
            <a:ext cx="2951696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200" algn="l"/>
              </a:tabLst>
            </a:pPr>
            <a:r>
              <a:rPr lang="en-US" altLang="zh-CN" sz="2450" spc="5" dirty="0">
                <a:solidFill>
                  <a:srgbClr val="000000"/>
                </a:solidFill>
                <a:latin typeface="Calibri"/>
                <a:ea typeface="Calibri"/>
              </a:rPr>
              <a:t>-	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Proposta</a:t>
            </a:r>
            <a:r>
              <a:rPr lang="en-US" altLang="zh-CN" sz="26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emenda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19100" y="5862142"/>
            <a:ext cx="3173602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200" algn="l"/>
              </a:tabLst>
            </a:pPr>
            <a:r>
              <a:rPr lang="en-US" altLang="zh-CN" sz="2450" spc="5" dirty="0">
                <a:solidFill>
                  <a:srgbClr val="000000"/>
                </a:solidFill>
                <a:latin typeface="Calibri"/>
                <a:ea typeface="Calibri"/>
              </a:rPr>
              <a:t>-	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Proposta</a:t>
            </a:r>
            <a:r>
              <a:rPr lang="en-US" altLang="zh-CN" sz="26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específica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9" t="14269" r="2676" b="39134"/>
          <a:stretch/>
        </p:blipFill>
        <p:spPr bwMode="auto">
          <a:xfrm>
            <a:off x="1318161" y="-29179"/>
            <a:ext cx="9500260" cy="688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2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41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84"/>
          <p:cNvSpPr txBox="1"/>
          <p:nvPr/>
        </p:nvSpPr>
        <p:spPr>
          <a:xfrm>
            <a:off x="828446" y="232359"/>
            <a:ext cx="6208076" cy="6250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15688">
              <a:lnSpc>
                <a:spcPct val="100000"/>
              </a:lnSpc>
            </a:pPr>
            <a:r>
              <a:rPr lang="en-US" altLang="zh-CN" sz="4000" b="1" spc="-25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lang="en-US" altLang="zh-CN" sz="4000" b="1" spc="-20" dirty="0">
                <a:solidFill>
                  <a:srgbClr val="000000"/>
                </a:solidFill>
                <a:latin typeface="Calibri"/>
                <a:ea typeface="Calibri"/>
              </a:rPr>
              <a:t>roposta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Direcionada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um</a:t>
            </a:r>
            <a:r>
              <a:rPr lang="en-US" altLang="zh-CN" sz="28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programa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Atentar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exigência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programa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Requisitos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mínimos:</a:t>
            </a:r>
          </a:p>
          <a:p>
            <a:pPr>
              <a:lnSpc>
                <a:spcPts val="1689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1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16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Objeto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4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14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15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15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Duração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2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15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Justificativa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109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2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</a:rPr>
              <a:t>Capacidade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ea typeface="Calibri"/>
              </a:rPr>
              <a:t>Técnica</a:t>
            </a:r>
          </a:p>
          <a:p>
            <a:pPr>
              <a:lnSpc>
                <a:spcPts val="1679"/>
              </a:lnSpc>
            </a:pPr>
            <a:endParaRPr lang="en-US" dirty="0"/>
          </a:p>
          <a:p>
            <a:pPr marL="0" indent="914755">
              <a:lnSpc>
                <a:spcPct val="100000"/>
              </a:lnSpc>
            </a:pPr>
            <a:r>
              <a:rPr lang="en-US" altLang="zh-CN" sz="2650" spc="-75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8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45" dirty="0" err="1">
                <a:solidFill>
                  <a:srgbClr val="000000"/>
                </a:solidFill>
                <a:latin typeface="Calibri"/>
                <a:ea typeface="Calibri"/>
              </a:rPr>
              <a:t>Agência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45" dirty="0" err="1">
                <a:solidFill>
                  <a:srgbClr val="000000"/>
                </a:solidFill>
                <a:latin typeface="Calibri"/>
                <a:ea typeface="Calibri"/>
              </a:rPr>
              <a:t>relacionamento</a:t>
            </a:r>
            <a:endParaRPr lang="en-US" altLang="zh-CN" sz="2800" spc="-45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86"/>
          <p:cNvSpPr txBox="1"/>
          <p:nvPr/>
        </p:nvSpPr>
        <p:spPr>
          <a:xfrm>
            <a:off x="907694" y="340716"/>
            <a:ext cx="10097304" cy="1610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96567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Contrapartida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Lei</a:t>
            </a:r>
            <a:r>
              <a:rPr lang="en-US" altLang="zh-CN" sz="4000" b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13.707/2018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28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59275"/>
              </p:ext>
            </p:extLst>
          </p:nvPr>
        </p:nvGraphicFramePr>
        <p:xfrm>
          <a:off x="296883" y="2346394"/>
          <a:ext cx="11483439" cy="3492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0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964">
                <a:tc>
                  <a:txBody>
                    <a:bodyPr/>
                    <a:lstStyle/>
                    <a:p>
                      <a:pPr marL="57150" marR="5715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450"/>
                        </a:spcAft>
                      </a:pPr>
                      <a:r>
                        <a:rPr lang="pt-BR" sz="1400" dirty="0">
                          <a:effectLst/>
                        </a:rPr>
                        <a:t>Descrição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9525" marT="28575" marB="28575" anchor="ctr"/>
                </a:tc>
                <a:tc>
                  <a:txBody>
                    <a:bodyPr/>
                    <a:lstStyle/>
                    <a:p>
                      <a:pPr marL="57150" marR="57150"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450"/>
                        </a:spcAft>
                      </a:pPr>
                      <a:r>
                        <a:rPr lang="pt-BR" sz="1400" dirty="0">
                          <a:effectLst/>
                        </a:rPr>
                        <a:t>Percentual mínimo contrapartida (do valor total do convênio)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9525" marT="28575" marB="2857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0,1 a 4% para MUNICÍPIOS até 50.000 habitantes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0.1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0,2 a 8% para MUNICÍPIOS com mais de 50.000 habitantes nas áreas prioritárias do PNDR, SUDENE, SUDAM e SUDECO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1 a 20% para MUNICÍPIOS com mais de 50.000 habitantes que não se enquadrem em áreas prioritárias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effectLst/>
                        </a:rPr>
                        <a:t>1.0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0,1 a 5% para MUNICIPIOS com até 200mil habitantes, situados em áreas vulneráveis a eventos extremos incluídas na lista classificatória de vulnerabilidade e recorrência de morte por desastres naturais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 a 5% para MUNICIPIOS com até 200mil habitantes, situados em região costeira, ou de estuários, com áreas de risco provocadas por elevação do nível do mar, ou por eventos meteorológicos extremos.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 a 10% para ESTADOS e DISTRITO FEDERAL se localizados nas áreas prioritárias definidas no âmbito da PNDR, SUDENE, SUDAM e SUDECO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 a 20% para ESTADOS que não se enquadrem em áreas prioritárias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 a 4% para CONSÓRCIOS constituídos por Estados, Distrito Federal e Municípios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50" marR="1333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8129" y="1330731"/>
            <a:ext cx="11899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limites de contrapartida são os definidos na LDO (Lei n</a:t>
            </a: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º</a:t>
            </a: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13.707, de 14/08/2018). A contrapartida de Estados e </a:t>
            </a:r>
            <a:r>
              <a:rPr kumimoji="0" lang="pt-BR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Munic</a:t>
            </a:r>
            <a:r>
              <a:rPr kumimoji="0" lang="pt-BR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pios</a:t>
            </a: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ser</a:t>
            </a: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pt-B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apenas financeira.</a:t>
            </a:r>
            <a:endParaRPr kumimoji="0" lang="pt-B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918667" y="371398"/>
            <a:ext cx="10427052" cy="5982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9875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Portaria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424/16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4000" b="1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Calibri"/>
                <a:ea typeface="Calibri"/>
              </a:rPr>
              <a:t>Inovações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4000" b="1" dirty="0">
                <a:solidFill>
                  <a:srgbClr val="C00000"/>
                </a:solidFill>
                <a:latin typeface="Calibri"/>
                <a:ea typeface="Calibri"/>
              </a:rPr>
              <a:t>*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0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Portaria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424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2016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pode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aplicável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aos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anteriores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94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</a:p>
          <a:p>
            <a:pPr>
              <a:lnSpc>
                <a:spcPts val="550"/>
              </a:lnSpc>
            </a:pPr>
            <a:endParaRPr lang="en-US" dirty="0"/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ela,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naquilo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beneficiar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consecução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objeto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Calibri"/>
                <a:ea typeface="Calibri"/>
              </a:rPr>
              <a:t>*</a:t>
            </a:r>
          </a:p>
          <a:p>
            <a:pPr>
              <a:lnSpc>
                <a:spcPts val="11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spc="6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ea typeface="Calibri"/>
              </a:rPr>
              <a:t>Guarda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1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04" dirty="0">
                <a:solidFill>
                  <a:srgbClr val="000000"/>
                </a:solidFill>
                <a:latin typeface="Calibri"/>
                <a:ea typeface="Calibri"/>
              </a:rPr>
              <a:t>documentos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94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104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100" dirty="0">
                <a:solidFill>
                  <a:srgbClr val="000000"/>
                </a:solidFill>
                <a:latin typeface="Calibri"/>
                <a:ea typeface="Calibri"/>
              </a:rPr>
              <a:t>anos</a:t>
            </a:r>
            <a:r>
              <a:rPr lang="en-US" altLang="zh-CN" sz="28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ea typeface="Calibri"/>
              </a:rPr>
              <a:t>contar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04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94" dirty="0">
                <a:solidFill>
                  <a:srgbClr val="000000"/>
                </a:solidFill>
                <a:latin typeface="Calibri"/>
                <a:ea typeface="Calibri"/>
              </a:rPr>
              <a:t>apresentação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</a:p>
          <a:p>
            <a:pPr>
              <a:lnSpc>
                <a:spcPts val="550"/>
              </a:lnSpc>
            </a:pPr>
            <a:endParaRPr lang="en-US" dirty="0"/>
          </a:p>
          <a:p>
            <a:pPr marL="0" indent="22860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28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contas</a:t>
            </a:r>
          </a:p>
          <a:p>
            <a:pPr>
              <a:lnSpc>
                <a:spcPts val="11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Aumenta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limite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pagamento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direto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caixa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1.200,00</a:t>
            </a:r>
          </a:p>
          <a:p>
            <a:pPr>
              <a:lnSpc>
                <a:spcPts val="13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Definir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fiscal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em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dias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Calibri"/>
                <a:ea typeface="Calibri"/>
              </a:rPr>
              <a:t>(</a:t>
            </a:r>
            <a:r>
              <a:rPr lang="en-US" altLang="zh-CN" sz="1600" dirty="0" err="1">
                <a:solidFill>
                  <a:srgbClr val="C00000"/>
                </a:solidFill>
                <a:latin typeface="Calibri"/>
                <a:ea typeface="Calibri"/>
              </a:rPr>
              <a:t>na</a:t>
            </a:r>
            <a:r>
              <a:rPr lang="en-US" altLang="zh-CN" sz="1600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altLang="zh-CN" sz="1600" dirty="0" err="1">
                <a:solidFill>
                  <a:srgbClr val="C00000"/>
                </a:solidFill>
                <a:latin typeface="Calibri"/>
                <a:ea typeface="Calibri"/>
              </a:rPr>
              <a:t>assinatura</a:t>
            </a:r>
            <a:r>
              <a:rPr lang="en-US" altLang="zh-CN" sz="1600" dirty="0">
                <a:solidFill>
                  <a:srgbClr val="C00000"/>
                </a:solidFill>
                <a:latin typeface="Calibri"/>
                <a:ea typeface="Calibri"/>
              </a:rPr>
              <a:t> SICONV)</a:t>
            </a:r>
          </a:p>
          <a:p>
            <a:pPr>
              <a:lnSpc>
                <a:spcPts val="910"/>
              </a:lnSpc>
            </a:pPr>
            <a:endParaRPr lang="en-US" dirty="0"/>
          </a:p>
          <a:p>
            <a:pPr marL="228600" indent="-228600" hangingPunct="0">
              <a:lnSpc>
                <a:spcPct val="114583"/>
              </a:lnSpc>
            </a:pPr>
            <a:r>
              <a:rPr lang="en-US" altLang="zh-CN" sz="2800" spc="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Verificar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adimplência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cadastro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nacional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empresas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inidôneas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suspensas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“ceis”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(disponível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portal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transparência)</a:t>
            </a:r>
            <a:r>
              <a:rPr lang="en-US" altLang="zh-CN" sz="2800" spc="12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 err="1">
                <a:solidFill>
                  <a:srgbClr val="000000"/>
                </a:solidFill>
                <a:latin typeface="Calibri"/>
                <a:ea typeface="Calibri"/>
              </a:rPr>
              <a:t>empresas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 err="1">
                <a:solidFill>
                  <a:srgbClr val="000000"/>
                </a:solidFill>
                <a:latin typeface="Calibri"/>
                <a:ea typeface="Calibri"/>
              </a:rPr>
              <a:t>licitantes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1600" spc="-10" dirty="0">
                <a:solidFill>
                  <a:srgbClr val="C00000"/>
                </a:solidFill>
                <a:latin typeface="Calibri"/>
                <a:ea typeface="Calibri"/>
              </a:rPr>
              <a:t>(</a:t>
            </a:r>
            <a:r>
              <a:rPr lang="en-US" altLang="zh-CN" sz="1600" spc="-10" dirty="0" err="1">
                <a:solidFill>
                  <a:srgbClr val="C00000"/>
                </a:solidFill>
                <a:latin typeface="Calibri"/>
                <a:ea typeface="Calibri"/>
              </a:rPr>
              <a:t>em</a:t>
            </a:r>
            <a:r>
              <a:rPr lang="en-US" altLang="zh-CN" sz="1600" spc="-10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altLang="zh-CN" sz="1600" spc="-10" dirty="0" err="1">
                <a:solidFill>
                  <a:srgbClr val="C00000"/>
                </a:solidFill>
                <a:latin typeface="Calibri"/>
                <a:ea typeface="Calibri"/>
              </a:rPr>
              <a:t>implantação</a:t>
            </a:r>
            <a:r>
              <a:rPr lang="en-US" altLang="zh-CN" sz="1600" spc="-10" dirty="0">
                <a:solidFill>
                  <a:srgbClr val="C00000"/>
                </a:solidFill>
                <a:latin typeface="Calibri"/>
                <a:ea typeface="Calibri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0"/>
            <a:ext cx="12192000" cy="6858000"/>
          </a:xfrm>
          <a:prstGeom prst="rect">
            <a:avLst/>
          </a:prstGeom>
        </p:spPr>
      </p:pic>
      <p:sp>
        <p:nvSpPr>
          <p:cNvPr id="2" name="TextBox 90"/>
          <p:cNvSpPr txBox="1"/>
          <p:nvPr/>
        </p:nvSpPr>
        <p:spPr>
          <a:xfrm>
            <a:off x="929639" y="371398"/>
            <a:ext cx="10343659" cy="1327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89148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000000"/>
                </a:solidFill>
                <a:latin typeface="Calibri"/>
                <a:ea typeface="Calibri"/>
              </a:rPr>
              <a:t>Cláusula</a:t>
            </a:r>
            <a:r>
              <a:rPr lang="en-US" altLang="zh-CN" sz="40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Suspensiva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9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Possibilidade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celebração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pendências,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ficando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158239" y="1699378"/>
            <a:ext cx="10229918" cy="403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4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condicionada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liberação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12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apresentação</a:t>
            </a:r>
            <a:r>
              <a:rPr lang="en-US" altLang="zh-CN" sz="2800" spc="1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destes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78154" y="2102984"/>
            <a:ext cx="10342829" cy="4134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documentos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179"/>
              </a:spcBef>
            </a:pPr>
            <a:r>
              <a:rPr lang="en-US" altLang="zh-CN" sz="2800" b="1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Hipóteses</a:t>
            </a: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 marL="0" indent="457454">
              <a:lnSpc>
                <a:spcPct val="100000"/>
              </a:lnSpc>
              <a:spcBef>
                <a:spcPts val="15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Básico</a:t>
            </a:r>
          </a:p>
          <a:p>
            <a:pPr marL="0" indent="457454">
              <a:lnSpc>
                <a:spcPct val="100000"/>
              </a:lnSpc>
              <a:spcBef>
                <a:spcPts val="17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Referência</a:t>
            </a:r>
          </a:p>
          <a:p>
            <a:pPr marL="0" indent="457454">
              <a:lnSpc>
                <a:spcPct val="100000"/>
              </a:lnSpc>
              <a:spcBef>
                <a:spcPts val="16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Licença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Ambiental</a:t>
            </a:r>
          </a:p>
          <a:p>
            <a:pPr marL="0" indent="457454">
              <a:lnSpc>
                <a:spcPct val="100000"/>
              </a:lnSpc>
              <a:spcBef>
                <a:spcPts val="15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Titularidade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área</a:t>
            </a:r>
          </a:p>
          <a:p>
            <a:pPr>
              <a:lnSpc>
                <a:spcPts val="6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spc="4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55" dirty="0">
                <a:solidFill>
                  <a:srgbClr val="000000"/>
                </a:solidFill>
                <a:latin typeface="Calibri"/>
                <a:ea typeface="Calibri"/>
              </a:rPr>
              <a:t>Prazo</a:t>
            </a:r>
            <a:r>
              <a:rPr lang="en-US" altLang="zh-CN" sz="2800" b="1" spc="4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(dezoito)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meses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em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geral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24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(vinte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quatro)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meses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saúde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Previsão: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Artigo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21,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23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24" y="-18095"/>
            <a:ext cx="12192000" cy="6858000"/>
          </a:xfrm>
          <a:prstGeom prst="rect">
            <a:avLst/>
          </a:prstGeom>
        </p:spPr>
      </p:pic>
      <p:sp>
        <p:nvSpPr>
          <p:cNvPr id="2" name="TextBox 94"/>
          <p:cNvSpPr txBox="1"/>
          <p:nvPr/>
        </p:nvSpPr>
        <p:spPr>
          <a:xfrm>
            <a:off x="543458" y="371398"/>
            <a:ext cx="8602448" cy="2783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16351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Escalonamento</a:t>
            </a:r>
            <a:r>
              <a:rPr lang="en-US" altLang="zh-CN" sz="4000" b="1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40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Valor </a:t>
            </a:r>
            <a:r>
              <a:rPr lang="en-US" altLang="zh-CN" sz="4000" b="1" dirty="0">
                <a:solidFill>
                  <a:srgbClr val="C00000"/>
                </a:solidFill>
                <a:latin typeface="Calibri"/>
                <a:ea typeface="Calibri"/>
              </a:rPr>
              <a:t>*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engenharia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250.000,00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750.000,00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II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engenharia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750.000,00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5.000.000,00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engenharia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acima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5.000.000,00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782556" y="2594787"/>
            <a:ext cx="2263548" cy="643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&lt;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milhões</a:t>
            </a:r>
          </a:p>
          <a:p>
            <a:pPr>
              <a:lnSpc>
                <a:spcPts val="74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≥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&lt;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milhões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43458" y="3291014"/>
            <a:ext cx="11041236" cy="2495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23909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≥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milhões</a:t>
            </a:r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22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IV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aquisição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equipamentos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100.000,00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750.000,00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5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2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  <a:r>
              <a:rPr lang="en-US" altLang="zh-CN" sz="22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aquisição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equipamentos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acima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750.000,00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9"/>
              </a:lnSpc>
            </a:pPr>
            <a:endParaRPr lang="en-US" dirty="0"/>
          </a:p>
          <a:p>
            <a:pPr marL="0" indent="365760">
              <a:lnSpc>
                <a:spcPct val="1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1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Esses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valores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serão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reavaliados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em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anos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pela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comissão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gestora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2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Siconv,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levando</a:t>
            </a:r>
            <a:r>
              <a:rPr lang="en-US" altLang="zh-CN" sz="22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em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0"/>
              </a:lnSpc>
            </a:pPr>
            <a:endParaRPr lang="en-US" dirty="0"/>
          </a:p>
          <a:p>
            <a:pPr marL="0" indent="594360">
              <a:lnSpc>
                <a:spcPct val="100000"/>
              </a:lnSpc>
            </a:pP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conta</a:t>
            </a:r>
            <a:r>
              <a:rPr lang="en-US" altLang="zh-CN" sz="22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parâmetros</a:t>
            </a:r>
            <a:r>
              <a:rPr lang="en-US" altLang="zh-CN" sz="2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gestão</a:t>
            </a:r>
            <a:r>
              <a:rPr lang="en-US" altLang="zh-CN" sz="2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risco,</a:t>
            </a:r>
            <a:r>
              <a:rPr lang="en-US" altLang="zh-CN" sz="22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alterados</a:t>
            </a:r>
            <a:r>
              <a:rPr lang="en-US" altLang="zh-CN" sz="2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caso</a:t>
            </a:r>
            <a:r>
              <a:rPr lang="en-US" altLang="zh-CN" sz="22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seja</a:t>
            </a:r>
            <a:r>
              <a:rPr lang="en-US" altLang="zh-CN" sz="22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Calibri"/>
                <a:ea typeface="Calibri"/>
              </a:rPr>
              <a:t>necessário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C8A872-43B7-416F-B711-2CF1F078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Alteração da PI 424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08664C9E-9A7A-423B-9695-CC2ED47D3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43" y="2025748"/>
            <a:ext cx="9861546" cy="3460652"/>
          </a:xfrm>
          <a:prstGeom prst="rect">
            <a:avLst/>
          </a:prstGeom>
        </p:spPr>
      </p:pic>
      <p:pic>
        <p:nvPicPr>
          <p:cNvPr id="5" name="Picture 94">
            <a:extLst>
              <a:ext uri="{FF2B5EF4-FFF2-40B4-BE49-F238E27FC236}">
                <a16:creationId xmlns:a16="http://schemas.microsoft.com/office/drawing/2014/main" xmlns="" id="{86C4AAB8-67D5-4A4A-988F-9D15411DD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31" t="83333"/>
          <a:stretch/>
        </p:blipFill>
        <p:spPr>
          <a:xfrm>
            <a:off x="8599149" y="5737225"/>
            <a:ext cx="35928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3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98"/>
          <p:cNvSpPr txBox="1"/>
          <p:nvPr/>
        </p:nvSpPr>
        <p:spPr>
          <a:xfrm>
            <a:off x="451262" y="371398"/>
            <a:ext cx="11400312" cy="5622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40123">
              <a:lnSpc>
                <a:spcPct val="100000"/>
              </a:lnSpc>
            </a:pPr>
            <a:r>
              <a:rPr lang="en-US" altLang="zh-CN" sz="4000" b="1" spc="-20" dirty="0">
                <a:solidFill>
                  <a:srgbClr val="000000"/>
                </a:solidFill>
                <a:latin typeface="Calibri"/>
                <a:ea typeface="Calibri"/>
              </a:rPr>
              <a:t>Rec</a:t>
            </a:r>
            <a:r>
              <a:rPr lang="en-US" altLang="zh-CN" sz="4000" b="1" spc="-15" dirty="0">
                <a:solidFill>
                  <a:srgbClr val="000000"/>
                </a:solidFill>
                <a:latin typeface="Calibri"/>
                <a:ea typeface="Calibri"/>
              </a:rPr>
              <a:t>ursos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Só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libera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55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800" b="1" spc="44" dirty="0">
                <a:solidFill>
                  <a:srgbClr val="000000"/>
                </a:solidFill>
                <a:latin typeface="Calibri"/>
                <a:ea typeface="Calibri"/>
              </a:rPr>
              <a:t>ª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44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(ou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única)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após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40" dirty="0">
                <a:solidFill>
                  <a:srgbClr val="000000"/>
                </a:solidFill>
                <a:latin typeface="Calibri"/>
                <a:ea typeface="Calibri"/>
              </a:rPr>
              <a:t>licitação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40" dirty="0">
                <a:solidFill>
                  <a:srgbClr val="000000"/>
                </a:solidFill>
                <a:latin typeface="Calibri"/>
                <a:ea typeface="Calibri"/>
              </a:rPr>
              <a:t>aceita</a:t>
            </a:r>
          </a:p>
          <a:p>
            <a:pPr>
              <a:lnSpc>
                <a:spcPts val="550"/>
              </a:lnSpc>
            </a:pPr>
            <a:endParaRPr lang="en-US" dirty="0"/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 err="1">
                <a:solidFill>
                  <a:srgbClr val="000000"/>
                </a:solidFill>
                <a:latin typeface="Calibri"/>
                <a:ea typeface="Calibri"/>
              </a:rPr>
              <a:t>pelo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 err="1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  <a:endParaRPr lang="en-US" altLang="zh-CN" sz="2800" spc="1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1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primeira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poderá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exceder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20%</a:t>
            </a:r>
          </a:p>
          <a:p>
            <a:pPr>
              <a:lnSpc>
                <a:spcPts val="13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Demais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parcelas,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só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comprovação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mínima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70%</a:t>
            </a:r>
          </a:p>
          <a:p>
            <a:pPr>
              <a:lnSpc>
                <a:spcPts val="555"/>
              </a:lnSpc>
            </a:pPr>
            <a:endParaRPr lang="en-US" b="1" dirty="0"/>
          </a:p>
          <a:p>
            <a:pPr marL="0" indent="22860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das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libri"/>
                <a:ea typeface="Calibri"/>
              </a:rPr>
              <a:t>parcelas</a:t>
            </a:r>
            <a:r>
              <a:rPr lang="en-US" altLang="zh-CN" sz="28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Calibri"/>
                <a:ea typeface="Calibri"/>
              </a:rPr>
              <a:t>anteriores</a:t>
            </a:r>
            <a:endParaRPr lang="en-US" altLang="zh-CN" sz="2800" b="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indent="228600">
              <a:lnSpc>
                <a:spcPct val="100000"/>
              </a:lnSpc>
            </a:pPr>
            <a:endParaRPr lang="en-US" altLang="zh-CN" sz="2800" b="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2800" b="1" dirty="0" err="1">
                <a:solidFill>
                  <a:srgbClr val="C00000"/>
                </a:solidFill>
                <a:latin typeface="Calibri"/>
                <a:ea typeface="Calibri"/>
              </a:rPr>
              <a:t>Equipamentos</a:t>
            </a:r>
            <a:r>
              <a:rPr lang="en-US" altLang="zh-CN" sz="2800" b="1" dirty="0">
                <a:solidFill>
                  <a:srgbClr val="C00000"/>
                </a:solidFill>
                <a:latin typeface="Calibri"/>
                <a:ea typeface="Calibri"/>
              </a:rPr>
              <a:t> 100% - </a:t>
            </a:r>
            <a:r>
              <a:rPr lang="en-US" altLang="zh-CN" sz="2800" dirty="0">
                <a:solidFill>
                  <a:srgbClr val="C00000"/>
                </a:solidFill>
                <a:latin typeface="Calibri"/>
                <a:ea typeface="Calibri"/>
              </a:rPr>
              <a:t>um </a:t>
            </a:r>
            <a:r>
              <a:rPr lang="en-US" altLang="zh-CN" sz="2800" dirty="0" err="1">
                <a:solidFill>
                  <a:srgbClr val="C00000"/>
                </a:solidFill>
                <a:latin typeface="Calibri"/>
                <a:ea typeface="Calibri"/>
              </a:rPr>
              <a:t>pagamento</a:t>
            </a:r>
            <a:r>
              <a:rPr lang="en-US" altLang="zh-CN" sz="2800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libri"/>
                <a:ea typeface="Calibri"/>
              </a:rPr>
              <a:t>só</a:t>
            </a:r>
            <a:r>
              <a:rPr lang="en-US" altLang="zh-CN" sz="2800" dirty="0">
                <a:solidFill>
                  <a:srgbClr val="C00000"/>
                </a:solidFill>
                <a:latin typeface="Calibri"/>
                <a:ea typeface="Calibri"/>
              </a:rPr>
              <a:t> (</a:t>
            </a:r>
            <a:r>
              <a:rPr lang="en-US" altLang="zh-CN" sz="2800" dirty="0" err="1">
                <a:solidFill>
                  <a:srgbClr val="C00000"/>
                </a:solidFill>
                <a:latin typeface="Calibri"/>
                <a:ea typeface="Calibri"/>
              </a:rPr>
              <a:t>crono</a:t>
            </a:r>
            <a:r>
              <a:rPr lang="en-US" altLang="zh-CN" sz="2800" dirty="0">
                <a:solidFill>
                  <a:srgbClr val="C00000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11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pode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resgatar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conta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convênio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houver</a:t>
            </a:r>
          </a:p>
          <a:p>
            <a:pPr>
              <a:lnSpc>
                <a:spcPts val="550"/>
              </a:lnSpc>
            </a:pPr>
            <a:endParaRPr lang="en-US" dirty="0"/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devolução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após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fim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vigência</a:t>
            </a:r>
            <a:endParaRPr lang="en-US" altLang="zh-CN" sz="28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00"/>
          <p:cNvSpPr txBox="1"/>
          <p:nvPr/>
        </p:nvSpPr>
        <p:spPr>
          <a:xfrm>
            <a:off x="344385" y="370205"/>
            <a:ext cx="11614068" cy="4710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40866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40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sem</a:t>
            </a:r>
            <a:r>
              <a:rPr lang="en-US" altLang="zh-CN" sz="40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40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40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4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6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1º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Caso: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Nunca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teve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pagamento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3200" spc="-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4"/>
              </a:lnSpc>
            </a:pPr>
            <a:endParaRPr lang="en-US" dirty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spc="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Haverá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4" dirty="0">
                <a:solidFill>
                  <a:srgbClr val="000000"/>
                </a:solidFill>
                <a:latin typeface="Calibri"/>
                <a:ea typeface="Calibri"/>
              </a:rPr>
              <a:t>rescisão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celebrado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quando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inexistência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financeira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(emissão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OBTV)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após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75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0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liberação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 err="1">
                <a:solidFill>
                  <a:srgbClr val="000000"/>
                </a:solidFill>
                <a:latin typeface="Calibri"/>
                <a:ea typeface="Calibri"/>
              </a:rPr>
              <a:t>primeira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 err="1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endParaRPr lang="en-US" altLang="zh-CN" sz="2800" spc="-10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28600" indent="-228600" hangingPunct="0">
              <a:lnSpc>
                <a:spcPct val="95416"/>
              </a:lnSpc>
            </a:pPr>
            <a:endParaRPr lang="en-US" altLang="zh-CN" sz="2800" spc="-1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5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spc="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resgatará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recurso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rendimentos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proporcionais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direto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ea typeface="Calibri"/>
              </a:rPr>
              <a:t>conta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convênio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02"/>
          <p:cNvSpPr txBox="1"/>
          <p:nvPr/>
        </p:nvSpPr>
        <p:spPr>
          <a:xfrm>
            <a:off x="655015" y="370205"/>
            <a:ext cx="10285150" cy="4375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8905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40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sem</a:t>
            </a:r>
            <a:r>
              <a:rPr lang="en-US" altLang="zh-CN" sz="40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40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40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4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5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2º</a:t>
            </a:r>
            <a:r>
              <a:rPr lang="en-US" altLang="zh-CN" sz="3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Caso:</a:t>
            </a:r>
            <a:r>
              <a:rPr lang="en-US" altLang="zh-CN" sz="3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Já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teve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pagamento,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mas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está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dias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sem</a:t>
            </a:r>
            <a:r>
              <a:rPr lang="en-US" altLang="zh-CN" sz="3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pagar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caso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paralização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por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dias,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conta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corrente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específica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deverá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bloqueada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pelo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prazo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180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dias.</a:t>
            </a:r>
          </a:p>
          <a:p>
            <a:pPr>
              <a:lnSpc>
                <a:spcPts val="12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Terminado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prazo,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sem</a:t>
            </a:r>
            <a:r>
              <a:rPr lang="en-US" altLang="zh-CN" sz="24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comprovação</a:t>
            </a:r>
            <a:r>
              <a:rPr lang="en-US" altLang="zh-CN" sz="24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4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retomada</a:t>
            </a:r>
            <a:r>
              <a:rPr lang="en-US" altLang="zh-CN" sz="24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4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deverá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rescindido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(finalizado).</a:t>
            </a:r>
          </a:p>
          <a:p>
            <a:pPr>
              <a:lnSpc>
                <a:spcPts val="12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solicita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junto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Banco,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repassados,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bem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como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rendimentos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analisa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contas.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04"/>
          <p:cNvSpPr txBox="1"/>
          <p:nvPr/>
        </p:nvSpPr>
        <p:spPr>
          <a:xfrm>
            <a:off x="3887978" y="214207"/>
            <a:ext cx="454237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mbria"/>
                <a:ea typeface="Cambria"/>
              </a:rPr>
              <a:t>Resumo</a:t>
            </a:r>
            <a:r>
              <a:rPr lang="en-US" altLang="zh-CN" sz="36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mbria"/>
                <a:ea typeface="Cambria"/>
              </a:rPr>
              <a:t>dos</a:t>
            </a:r>
            <a:r>
              <a:rPr lang="en-US" altLang="zh-CN" sz="3600" b="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mbria"/>
                <a:ea typeface="Cambria"/>
              </a:rPr>
              <a:t>180</a:t>
            </a:r>
            <a:r>
              <a:rPr lang="en-US" altLang="zh-CN" sz="3600" b="1" spc="-8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mbria"/>
                <a:ea typeface="Cambria"/>
              </a:rPr>
              <a:t>dias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59891" y="1011555"/>
            <a:ext cx="122506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1º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Caso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27936" y="1650161"/>
            <a:ext cx="821533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452116" algn="l"/>
                <a:tab pos="6618478" algn="l"/>
              </a:tabLst>
            </a:pP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Liberação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1ª</a:t>
            </a:r>
            <a:r>
              <a:rPr lang="en-US" altLang="zh-CN" sz="2000" spc="-1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Parcela	Não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Executou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em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180</a:t>
            </a:r>
            <a:r>
              <a:rPr lang="en-US" altLang="zh-CN" sz="2000" spc="-8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dias	</a:t>
            </a:r>
            <a:r>
              <a:rPr lang="en-US" altLang="zh-CN" sz="3200" spc="-15" dirty="0">
                <a:solidFill>
                  <a:srgbClr val="FEFEFE"/>
                </a:solidFill>
                <a:latin typeface="Calibri"/>
                <a:ea typeface="Calibri"/>
              </a:rPr>
              <a:t>Rescinde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59891" y="2544952"/>
            <a:ext cx="1138545" cy="1203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2º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Caso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14"/>
              </a:lnSpc>
            </a:pPr>
            <a:endParaRPr lang="en-US" dirty="0"/>
          </a:p>
          <a:p>
            <a:pPr marL="0" indent="555650">
              <a:lnSpc>
                <a:spcPct val="100000"/>
              </a:lnSpc>
            </a:pPr>
            <a:r>
              <a:rPr lang="en-US" altLang="zh-CN" sz="2000" spc="-15" dirty="0">
                <a:solidFill>
                  <a:srgbClr val="FEFEFE"/>
                </a:solidFill>
                <a:latin typeface="Calibri"/>
                <a:ea typeface="Calibri"/>
              </a:rPr>
              <a:t>O</a:t>
            </a:r>
            <a:r>
              <a:rPr lang="en-US" altLang="zh-CN" sz="2000" spc="-10" dirty="0">
                <a:solidFill>
                  <a:srgbClr val="FEFEFE"/>
                </a:solidFill>
                <a:latin typeface="Calibri"/>
                <a:ea typeface="Calibri"/>
              </a:rPr>
              <a:t>BTV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493898" y="3304413"/>
            <a:ext cx="1965881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FEFEFE"/>
                </a:solidFill>
                <a:latin typeface="Calibri"/>
                <a:ea typeface="Calibri"/>
              </a:rPr>
              <a:t>Paralisou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EFEFE"/>
                </a:solidFill>
                <a:latin typeface="Calibri"/>
                <a:ea typeface="Calibri"/>
              </a:rPr>
              <a:t>Execução</a:t>
            </a:r>
          </a:p>
          <a:p>
            <a:pPr marL="0" indent="537972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180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Dias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037073" y="3304413"/>
            <a:ext cx="1591414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Bloqueio</a:t>
            </a:r>
            <a:r>
              <a:rPr lang="en-US" altLang="zh-CN" sz="2000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ea typeface="Calibri"/>
              </a:rPr>
              <a:t>Conta</a:t>
            </a:r>
          </a:p>
          <a:p>
            <a:pPr marL="0" indent="150876">
              <a:lnSpc>
                <a:spcPct val="100000"/>
              </a:lnSpc>
            </a:pPr>
            <a:r>
              <a:rPr lang="en-US" altLang="zh-CN" sz="2000" spc="-10" dirty="0">
                <a:solidFill>
                  <a:srgbClr val="FEFEFE"/>
                </a:solidFill>
                <a:latin typeface="Calibri"/>
                <a:ea typeface="Calibri"/>
              </a:rPr>
              <a:t>In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ea typeface="Calibri"/>
              </a:rPr>
              <a:t>strumento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7410322" y="3165602"/>
            <a:ext cx="1818598" cy="87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244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Até</a:t>
            </a:r>
            <a:r>
              <a:rPr lang="en-US" altLang="zh-CN" sz="2000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FEFEFE"/>
                </a:solidFill>
                <a:latin typeface="Calibri"/>
                <a:ea typeface="Calibri"/>
              </a:rPr>
              <a:t>180</a:t>
            </a:r>
            <a:r>
              <a:rPr lang="en-US" altLang="zh-CN" sz="19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FEFEFE"/>
                </a:solidFill>
                <a:latin typeface="Calibri"/>
                <a:ea typeface="Calibri"/>
              </a:rPr>
              <a:t>dias</a:t>
            </a:r>
            <a:r>
              <a:rPr lang="en-US" altLang="zh-CN" sz="19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FEFEFE"/>
                </a:solidFill>
                <a:latin typeface="Calibri"/>
                <a:ea typeface="Calibri"/>
              </a:rPr>
              <a:t>para</a:t>
            </a:r>
          </a:p>
          <a:p>
            <a:pPr marL="0" indent="385571">
              <a:lnSpc>
                <a:spcPct val="96249"/>
              </a:lnSpc>
            </a:pPr>
            <a:r>
              <a:rPr lang="en-US" altLang="zh-CN" sz="1900" spc="-5" dirty="0">
                <a:solidFill>
                  <a:srgbClr val="FEFEFE"/>
                </a:solidFill>
                <a:latin typeface="Calibri"/>
                <a:ea typeface="Calibri"/>
              </a:rPr>
              <a:t>Justificar</a:t>
            </a:r>
            <a:r>
              <a:rPr lang="en-US" altLang="zh-CN" sz="19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900" spc="-20" dirty="0">
                <a:solidFill>
                  <a:srgbClr val="FEFEFE"/>
                </a:solidFill>
                <a:latin typeface="Calibri"/>
                <a:ea typeface="Calibri"/>
              </a:rPr>
              <a:t>e</a:t>
            </a:r>
          </a:p>
          <a:p>
            <a:pPr marL="0">
              <a:lnSpc>
                <a:spcPct val="100000"/>
              </a:lnSpc>
            </a:pPr>
            <a:r>
              <a:rPr lang="en-US" altLang="zh-CN" sz="1900" spc="-10" dirty="0">
                <a:solidFill>
                  <a:srgbClr val="FEFEFE"/>
                </a:solidFill>
                <a:latin typeface="Calibri"/>
                <a:ea typeface="Calibri"/>
              </a:rPr>
              <a:t>Retomar</a:t>
            </a:r>
            <a:r>
              <a:rPr lang="en-US" altLang="zh-CN" sz="1900" spc="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EFEFE"/>
                </a:solidFill>
                <a:latin typeface="Calibri"/>
                <a:ea typeface="Calibri"/>
              </a:rPr>
              <a:t>Execução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0219690" y="3500374"/>
            <a:ext cx="148186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FEFEFE"/>
                </a:solidFill>
                <a:latin typeface="Calibri"/>
                <a:ea typeface="Calibri"/>
              </a:rPr>
              <a:t>Rescin</a:t>
            </a:r>
            <a:r>
              <a:rPr lang="en-US" altLang="zh-CN" sz="3200" spc="-5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285234" y="4761611"/>
            <a:ext cx="2256608" cy="137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300" b="1" dirty="0">
                <a:solidFill>
                  <a:srgbClr val="FEFEFE"/>
                </a:solidFill>
                <a:latin typeface="Calibri"/>
                <a:ea typeface="Calibri"/>
              </a:rPr>
              <a:t>Impede</a:t>
            </a:r>
            <a:r>
              <a:rPr lang="en-US" altLang="zh-CN" sz="23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FEFEFE"/>
                </a:solidFill>
                <a:latin typeface="Calibri"/>
                <a:ea typeface="Calibri"/>
              </a:rPr>
              <a:t>repasses</a:t>
            </a:r>
            <a:r>
              <a:rPr lang="en-US" altLang="zh-CN" sz="2300" b="1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FEFEFE"/>
                </a:solidFill>
                <a:latin typeface="Calibri"/>
                <a:ea typeface="Calibri"/>
              </a:rPr>
              <a:t>a</a:t>
            </a:r>
          </a:p>
          <a:p>
            <a:pPr marL="0" indent="762000">
              <a:lnSpc>
                <a:spcPct val="99583"/>
              </a:lnSpc>
            </a:pPr>
            <a:r>
              <a:rPr lang="en-US" altLang="zh-CN" sz="2300" b="1" spc="-10" dirty="0">
                <a:solidFill>
                  <a:srgbClr val="FEFEFE"/>
                </a:solidFill>
                <a:latin typeface="Calibri"/>
                <a:ea typeface="Calibri"/>
              </a:rPr>
              <a:t>no</a:t>
            </a:r>
            <a:r>
              <a:rPr lang="en-US" altLang="zh-CN" sz="2300" b="1" spc="-5" dirty="0">
                <a:solidFill>
                  <a:srgbClr val="FEFEFE"/>
                </a:solidFill>
                <a:latin typeface="Calibri"/>
                <a:ea typeface="Calibri"/>
              </a:rPr>
              <a:t>vos</a:t>
            </a:r>
          </a:p>
          <a:p>
            <a:pPr marL="0" indent="124967">
              <a:lnSpc>
                <a:spcPct val="91666"/>
              </a:lnSpc>
            </a:pPr>
            <a:r>
              <a:rPr lang="en-US" altLang="zh-CN" sz="2300" b="1" spc="-5" dirty="0">
                <a:solidFill>
                  <a:srgbClr val="FEFEFE"/>
                </a:solidFill>
                <a:latin typeface="Calibri"/>
                <a:ea typeface="Calibri"/>
              </a:rPr>
              <a:t>instrumentos</a:t>
            </a:r>
            <a:r>
              <a:rPr lang="en-US" altLang="zh-CN" sz="2300" b="1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300" b="1" dirty="0">
                <a:solidFill>
                  <a:srgbClr val="FEFEFE"/>
                </a:solidFill>
                <a:latin typeface="Calibri"/>
                <a:ea typeface="Calibri"/>
              </a:rPr>
              <a:t>do</a:t>
            </a:r>
          </a:p>
          <a:p>
            <a:pPr marL="0" indent="413003">
              <a:lnSpc>
                <a:spcPct val="100000"/>
              </a:lnSpc>
            </a:pPr>
            <a:r>
              <a:rPr lang="en-US" altLang="zh-CN" sz="2300" b="1" spc="-15" dirty="0">
                <a:solidFill>
                  <a:srgbClr val="FEFEFE"/>
                </a:solidFill>
                <a:latin typeface="Calibri"/>
                <a:ea typeface="Calibri"/>
              </a:rPr>
              <a:t>c</a:t>
            </a:r>
            <a:r>
              <a:rPr lang="en-US" altLang="zh-CN" sz="2300" b="1" spc="-10" dirty="0">
                <a:solidFill>
                  <a:srgbClr val="FEFEFE"/>
                </a:solidFill>
                <a:latin typeface="Calibri"/>
                <a:ea typeface="Calibri"/>
              </a:rPr>
              <a:t>onvenente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1696" y="2607957"/>
            <a:ext cx="5088302" cy="116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000" b="1" i="1" spc="69" dirty="0">
                <a:solidFill>
                  <a:srgbClr val="000000"/>
                </a:solidFill>
                <a:latin typeface="Calibri"/>
                <a:ea typeface="Calibri"/>
              </a:rPr>
              <a:t>Modalidades</a:t>
            </a:r>
            <a:r>
              <a:rPr lang="en-US" altLang="zh-CN" sz="4000" b="1" i="1" spc="-4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i="1" spc="69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40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i="1" dirty="0">
                <a:solidFill>
                  <a:srgbClr val="000000"/>
                </a:solidFill>
                <a:latin typeface="Calibri"/>
                <a:ea typeface="Calibri"/>
              </a:rPr>
              <a:t>Transferências</a:t>
            </a:r>
            <a:r>
              <a:rPr lang="en-US" altLang="zh-CN" sz="4000" b="1" i="1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i="1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4000" b="1" i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i="1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14"/>
          <p:cNvSpPr txBox="1"/>
          <p:nvPr/>
        </p:nvSpPr>
        <p:spPr>
          <a:xfrm>
            <a:off x="929639" y="462915"/>
            <a:ext cx="10423998" cy="4602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60294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4000" b="1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9"/>
              </a:lnSpc>
            </a:pPr>
            <a:endParaRPr lang="en-US" dirty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Fica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permitido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uso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recurso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elaboração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94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despesas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licenciamento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ambiental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limite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800" spc="104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total.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Atenção: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Esse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recurso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retira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Cláusula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Suspensiva;</a:t>
            </a:r>
          </a:p>
          <a:p>
            <a:pPr>
              <a:lnSpc>
                <a:spcPts val="58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Documentos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Necessários</a:t>
            </a:r>
          </a:p>
          <a:p>
            <a:pPr>
              <a:lnSpc>
                <a:spcPts val="684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Licença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Ambiental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sua</a:t>
            </a:r>
            <a:r>
              <a:rPr lang="en-US" altLang="zh-CN" sz="26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dispensa</a:t>
            </a:r>
          </a:p>
          <a:p>
            <a:pPr>
              <a:lnSpc>
                <a:spcPts val="68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Propriedade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terreno</a:t>
            </a:r>
          </a:p>
          <a:p>
            <a:pPr>
              <a:lnSpc>
                <a:spcPts val="68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  <a:r>
              <a:rPr lang="en-US" altLang="zh-CN" sz="2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Básico</a:t>
            </a:r>
          </a:p>
          <a:p>
            <a:pPr>
              <a:lnSpc>
                <a:spcPts val="694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Referência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16"/>
          <p:cNvSpPr txBox="1"/>
          <p:nvPr/>
        </p:nvSpPr>
        <p:spPr>
          <a:xfrm>
            <a:off x="929639" y="765860"/>
            <a:ext cx="9682834" cy="3454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6536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Regime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simplificado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Obras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8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Obras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engenharia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R$250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750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mil:</a:t>
            </a:r>
          </a:p>
          <a:p>
            <a:pPr marL="0" indent="457454">
              <a:lnSpc>
                <a:spcPct val="100000"/>
              </a:lnSpc>
              <a:spcBef>
                <a:spcPts val="29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Minuta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instrumento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poderá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simplificada</a:t>
            </a:r>
          </a:p>
          <a:p>
            <a:pPr>
              <a:lnSpc>
                <a:spcPts val="50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800" spc="-9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Veda</a:t>
            </a:r>
            <a:r>
              <a:rPr lang="en-US" altLang="zh-CN" sz="2800" spc="-7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repactuação</a:t>
            </a:r>
            <a:r>
              <a:rPr lang="en-US" altLang="zh-CN" sz="2800" spc="-8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8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Calibri"/>
                <a:ea typeface="Calibri"/>
              </a:rPr>
              <a:t>meta/etapa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Início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após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liberação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1ª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</a:p>
          <a:p>
            <a:pPr>
              <a:lnSpc>
                <a:spcPts val="50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Visita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loco,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50%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100%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2"/>
          <p:cNvSpPr txBox="1"/>
          <p:nvPr/>
        </p:nvSpPr>
        <p:spPr>
          <a:xfrm>
            <a:off x="885748" y="765860"/>
            <a:ext cx="10344048" cy="2993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3936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II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Regime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Intermediário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acima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750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até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milhões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790"/>
              </a:lnSpc>
            </a:pPr>
            <a:endParaRPr lang="en-US" dirty="0"/>
          </a:p>
          <a:p>
            <a:pPr marL="0" indent="45714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Permitido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procedimentos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reprogramação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(pequenos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ajustes)</a:t>
            </a:r>
          </a:p>
          <a:p>
            <a:pPr marL="0" indent="685749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projeto,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vedada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descaracterização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total/parcial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objeto</a:t>
            </a:r>
          </a:p>
          <a:p>
            <a:pPr>
              <a:lnSpc>
                <a:spcPts val="780"/>
              </a:lnSpc>
            </a:pPr>
            <a:endParaRPr lang="en-US" dirty="0"/>
          </a:p>
          <a:p>
            <a:pPr marL="0" indent="45714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Visitas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loco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marcos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30%,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60%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100%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4"/>
          <p:cNvSpPr txBox="1"/>
          <p:nvPr/>
        </p:nvSpPr>
        <p:spPr>
          <a:xfrm>
            <a:off x="1387094" y="765860"/>
            <a:ext cx="9884309" cy="4077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08454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III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Regime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Superior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Obra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Obras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engenharia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acima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milhões:</a:t>
            </a:r>
          </a:p>
          <a:p>
            <a:pPr>
              <a:lnSpc>
                <a:spcPts val="7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Mínimo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visitas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loco</a:t>
            </a:r>
          </a:p>
          <a:p>
            <a:pPr>
              <a:lnSpc>
                <a:spcPts val="99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Permitido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procedimentos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reprogramação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(pequenos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ajustes)</a:t>
            </a:r>
          </a:p>
          <a:p>
            <a:pPr marL="0" indent="228600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projeto,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vedada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descaracterização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total/parcial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objeto</a:t>
            </a:r>
          </a:p>
          <a:p>
            <a:pPr>
              <a:lnSpc>
                <a:spcPts val="7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Demandado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estudo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alternativas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concepção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</a:p>
          <a:p>
            <a:pPr marL="0" indent="228600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antes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aprovação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mesmo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6"/>
          <p:cNvSpPr txBox="1"/>
          <p:nvPr/>
        </p:nvSpPr>
        <p:spPr>
          <a:xfrm>
            <a:off x="764133" y="765860"/>
            <a:ext cx="10760933" cy="4265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IV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Regime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Simplificado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3600" b="1" spc="-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equipamento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60"/>
              </a:lnSpc>
            </a:pPr>
            <a:endParaRPr lang="en-US" dirty="0"/>
          </a:p>
          <a:p>
            <a:pPr marL="165506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aquisição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equipamentos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750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mil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 marL="0" indent="622960">
              <a:lnSpc>
                <a:spcPct val="100000"/>
              </a:lnSpc>
              <a:spcBef>
                <a:spcPts val="28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Possibilidade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r>
              <a:rPr lang="en-US" altLang="zh-CN" sz="2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única</a:t>
            </a:r>
          </a:p>
          <a:p>
            <a:pPr>
              <a:lnSpc>
                <a:spcPts val="500"/>
              </a:lnSpc>
            </a:pPr>
            <a:endParaRPr lang="en-US" dirty="0"/>
          </a:p>
          <a:p>
            <a:pPr marL="0" indent="62296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referência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aprovado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antes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celebração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cabe</a:t>
            </a:r>
          </a:p>
          <a:p>
            <a:pPr marL="0" indent="851560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cláusula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suspensiva</a:t>
            </a:r>
          </a:p>
          <a:p>
            <a:pPr marL="0" indent="622960">
              <a:lnSpc>
                <a:spcPct val="100000"/>
              </a:lnSpc>
              <a:spcBef>
                <a:spcPts val="27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Veda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repactuação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meta/etapa</a:t>
            </a:r>
          </a:p>
          <a:p>
            <a:pPr>
              <a:lnSpc>
                <a:spcPts val="505"/>
              </a:lnSpc>
            </a:pPr>
            <a:endParaRPr lang="en-US" dirty="0"/>
          </a:p>
          <a:p>
            <a:pPr marL="0" indent="62296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Visita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loco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é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obrigatória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28"/>
          <p:cNvSpPr txBox="1"/>
          <p:nvPr/>
        </p:nvSpPr>
        <p:spPr>
          <a:xfrm>
            <a:off x="929639" y="765860"/>
            <a:ext cx="10118669" cy="3719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799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Nível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Regime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superior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3600" b="1" spc="-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equipamento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Custeio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aquisição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equipamentos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valor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acima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R$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750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mil:</a:t>
            </a:r>
          </a:p>
          <a:p>
            <a:pPr marL="0" indent="457454">
              <a:lnSpc>
                <a:spcPct val="100000"/>
              </a:lnSpc>
              <a:spcBef>
                <a:spcPts val="28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Parâmetros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objetivos</a:t>
            </a:r>
          </a:p>
          <a:p>
            <a:pPr>
              <a:lnSpc>
                <a:spcPts val="505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casos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equipamentos,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permite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parcela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única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45745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referência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aprovado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antes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celebração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não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cabe</a:t>
            </a:r>
          </a:p>
          <a:p>
            <a:pPr marL="0" indent="686054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cláusula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suspensiva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0"/>
          <p:cNvSpPr txBox="1"/>
          <p:nvPr/>
        </p:nvSpPr>
        <p:spPr>
          <a:xfrm>
            <a:off x="788212" y="756157"/>
            <a:ext cx="10477506" cy="4488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13839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Regulações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Instrução</a:t>
            </a:r>
            <a:r>
              <a:rPr lang="en-US" altLang="zh-CN" sz="4000" b="1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Normativa: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02/2017: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Estabelece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regras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diretrizes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acessibilidade</a:t>
            </a:r>
            <a:r>
              <a:rPr lang="en-US" altLang="zh-CN" sz="28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obras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engenharia;</a:t>
            </a:r>
          </a:p>
          <a:p>
            <a:pPr marL="0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02/2018: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Estabelece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diretrizes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CPS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celebrados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mandatária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spc="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ea typeface="Calibri"/>
              </a:rPr>
              <a:t>05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2018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Institui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11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8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ea typeface="Calibri"/>
              </a:rPr>
              <a:t>Contas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ea typeface="Calibri"/>
              </a:rPr>
              <a:t>Informatizada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94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passivo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spc="3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nº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01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Institui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28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4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Contas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Informatizada</a:t>
            </a:r>
            <a:r>
              <a:rPr lang="en-US" altLang="zh-CN" sz="28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os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instrumentos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vigentes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32"/>
          <p:cNvSpPr txBox="1"/>
          <p:nvPr/>
        </p:nvSpPr>
        <p:spPr>
          <a:xfrm>
            <a:off x="3383026" y="151129"/>
            <a:ext cx="6235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Principais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Calibri"/>
                <a:ea typeface="Calibri"/>
              </a:rPr>
              <a:t>Perfis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3600" b="1" spc="-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Calibri"/>
                <a:ea typeface="Calibri"/>
              </a:rPr>
              <a:t>Convenente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Calibri"/>
                <a:ea typeface="Calibri"/>
              </a:rPr>
              <a:t>*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6572" y="753618"/>
          <a:ext cx="11561647" cy="5721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3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8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828"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/>
                    </a:p>
                    <a:p>
                      <a:pPr marL="0" indent="1569288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Per</a:t>
                      </a: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fis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4F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/>
                    </a:p>
                    <a:p>
                      <a:pPr marL="0" indent="3379088">
                        <a:lnSpc>
                          <a:spcPct val="100000"/>
                        </a:lnSpc>
                      </a:pP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Ativ</a:t>
                      </a:r>
                      <a:r>
                        <a:rPr lang="en-US" altLang="zh-CN" sz="2000" b="1" spc="-15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idade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4F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802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Cadastrador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"/>
                        </a:lnSpc>
                      </a:pPr>
                      <a:endParaRPr lang="en-US" dirty="0"/>
                    </a:p>
                    <a:p>
                      <a:pPr marL="6654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Inseri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Proposta/Plano</a:t>
                      </a:r>
                      <a:r>
                        <a:rPr lang="en-US" altLang="zh-CN" sz="20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Porém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não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tem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permissão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enviar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análise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Concedente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/>
                    </a:p>
                    <a:p>
                      <a:pPr>
                        <a:lnSpc>
                          <a:spcPts val="1785"/>
                        </a:lnSpc>
                      </a:pPr>
                      <a:endParaRPr lang="en-US" dirty="0"/>
                    </a:p>
                    <a:p>
                      <a:pPr marL="0" indent="72440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Gestor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Convênio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0"/>
                        </a:lnSpc>
                      </a:pPr>
                      <a:endParaRPr lang="en-US" dirty="0"/>
                    </a:p>
                    <a:p>
                      <a:pPr marL="6654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Realiza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atividade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dentro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sistema,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exceto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os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pagamento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OBTV.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Envia</a:t>
                      </a:r>
                      <a:r>
                        <a:rPr lang="en-US" altLang="zh-CN" sz="2000" b="1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b="1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Proposta/Plano</a:t>
                      </a:r>
                      <a:r>
                        <a:rPr lang="en-US" altLang="zh-CN" sz="2000" b="1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b="1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</a:t>
                      </a:r>
                      <a:r>
                        <a:rPr lang="en-US" altLang="zh-CN" sz="2000" b="1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</a:t>
                      </a:r>
                      <a:r>
                        <a:rPr lang="en-US" altLang="zh-CN" sz="20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análise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039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/>
                    </a:p>
                    <a:p>
                      <a:pPr>
                        <a:lnSpc>
                          <a:spcPts val="1785"/>
                        </a:lnSpc>
                      </a:pPr>
                      <a:endParaRPr lang="en-US" dirty="0"/>
                    </a:p>
                    <a:p>
                      <a:pPr marL="0" indent="72440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Gestor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Financeiro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34"/>
                        </a:lnSpc>
                      </a:pPr>
                      <a:endParaRPr lang="en-US" dirty="0"/>
                    </a:p>
                    <a:p>
                      <a:pPr marL="6654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convênios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que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operam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OBTV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é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responsável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</a:t>
                      </a:r>
                      <a:r>
                        <a:rPr lang="en-US" altLang="zh-CN" sz="20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autorizar,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cancelar</a:t>
                      </a: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efetivar</a:t>
                      </a:r>
                      <a:r>
                        <a:rPr lang="en-US" altLang="zh-CN" sz="20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pagamentos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Está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autorizado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registrar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enviar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prestação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contas</a:t>
                      </a:r>
                      <a:r>
                        <a:rPr lang="en-US" altLang="zh-CN" sz="20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</a:t>
                      </a:r>
                      <a:r>
                        <a:rPr lang="en-US" altLang="zh-CN" sz="20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análise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78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Ordenador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Despesa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6547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Autorização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final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dos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pagamento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OBTV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802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Cadastrador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Ente/Entidade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/>
                    </a:p>
                    <a:p>
                      <a:pPr marL="6654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Incluir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excluir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usuários,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altera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perfil,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substitui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responsável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proponente</a:t>
                      </a:r>
                      <a:r>
                        <a:rPr lang="en-US" altLang="zh-CN" sz="20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11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executa</a:t>
                      </a:r>
                      <a:r>
                        <a:rPr lang="en-US" altLang="zh-CN" sz="20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relatórios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790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Dirigente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/Representante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6547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Altera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os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dados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cadastrais,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atribui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perfis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pode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cancelar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465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Comissão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1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Licitação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6547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Permite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inserção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dados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Licitação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515">
                <a:tc>
                  <a:txBody>
                    <a:bodyPr/>
                    <a:lstStyle/>
                    <a:p>
                      <a:pPr marL="0" indent="72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Convenente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6547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Acompanha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fiscaliza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andamento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convênio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Acesso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ao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App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35"/>
          <p:cNvSpPr txBox="1"/>
          <p:nvPr/>
        </p:nvSpPr>
        <p:spPr>
          <a:xfrm>
            <a:off x="3334258" y="151129"/>
            <a:ext cx="573226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Principais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Perfis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600" b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9333" y="753618"/>
          <a:ext cx="11618886" cy="5981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6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905"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/>
                    </a:p>
                    <a:p>
                      <a:pPr marL="0" indent="1579918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Per</a:t>
                      </a: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fis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4F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/>
                    </a:p>
                    <a:p>
                      <a:pPr marL="0" indent="3397631">
                        <a:lnSpc>
                          <a:spcPct val="100000"/>
                        </a:lnSpc>
                      </a:pPr>
                      <a:r>
                        <a:rPr lang="en-US" altLang="zh-CN" sz="2000" b="1" spc="-2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Ativ</a:t>
                      </a:r>
                      <a:r>
                        <a:rPr lang="en-US" altLang="zh-CN" sz="2000" b="1" spc="-15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idade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4F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117">
                <a:tc>
                  <a:txBody>
                    <a:bodyPr/>
                    <a:lstStyle/>
                    <a:p>
                      <a:pPr marL="0" indent="72377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Cadastrador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Parcial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6421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Realiza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gestão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perfis,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inclui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usuários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232">
                <a:tc>
                  <a:txBody>
                    <a:bodyPr/>
                    <a:lstStyle/>
                    <a:p>
                      <a:pPr marL="0" indent="72377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Cadastrador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Programa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66421">
                        <a:lnSpc>
                          <a:spcPct val="100000"/>
                        </a:lnSpc>
                        <a:spcBef>
                          <a:spcPts val="379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Cadastra,</a:t>
                      </a:r>
                      <a:r>
                        <a:rPr lang="en-US" altLang="zh-CN" sz="20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disponibiliza</a:t>
                      </a:r>
                      <a:r>
                        <a:rPr lang="en-US" altLang="zh-CN" sz="20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inativa</a:t>
                      </a:r>
                      <a:r>
                        <a:rPr lang="en-US" altLang="zh-CN" sz="20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programas.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9279">
                <a:tc>
                  <a:txBody>
                    <a:bodyPr/>
                    <a:lstStyle/>
                    <a:p>
                      <a:pPr marL="0" indent="72377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Analista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Técnico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11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Concedente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34"/>
                        </a:lnSpc>
                      </a:pPr>
                      <a:endParaRPr lang="en-US" dirty="0"/>
                    </a:p>
                    <a:p>
                      <a:pPr marL="66421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Realiza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atividades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dentro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sistema,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inclui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parecer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plano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proposta,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termo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aditivo,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prestação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contas,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ajuste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plano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inicia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análise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proposta,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pode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solicitar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complementação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140"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/>
                    </a:p>
                    <a:p>
                      <a:pPr marL="7237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Gestor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Convênio</a:t>
                      </a:r>
                      <a:r>
                        <a:rPr lang="en-US" altLang="zh-CN" sz="20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Conced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34"/>
                        </a:lnSpc>
                      </a:pPr>
                      <a:endParaRPr lang="en-US" dirty="0"/>
                    </a:p>
                    <a:p>
                      <a:pPr marL="66421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Realiza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atividades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dentro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sistema,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exceto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repasse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por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OP/OB,</a:t>
                      </a:r>
                      <a:r>
                        <a:rPr lang="en-US" altLang="zh-CN" sz="20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tais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como,</a:t>
                      </a:r>
                      <a:r>
                        <a:rPr lang="en-US" altLang="zh-CN" sz="20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aprova</a:t>
                      </a: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proposta/plano</a:t>
                      </a: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trabalho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registra</a:t>
                      </a:r>
                      <a:r>
                        <a:rPr lang="en-US" altLang="zh-CN" sz="20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assinatura</a:t>
                      </a:r>
                      <a:r>
                        <a:rPr lang="en-US" altLang="zh-CN" sz="20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instrumento,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registra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eventos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SIAFI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na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prestação</a:t>
                      </a:r>
                      <a:r>
                        <a:rPr lang="en-US" altLang="zh-CN" sz="20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contas.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5479"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/>
                    </a:p>
                    <a:p>
                      <a:pPr marL="7237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Operacional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Financeiro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Conced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84"/>
                        </a:lnSpc>
                      </a:pPr>
                      <a:endParaRPr lang="en-US" dirty="0"/>
                    </a:p>
                    <a:p>
                      <a:pPr marL="66421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Emite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notas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empenho,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inclui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documentos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hábeis,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realiza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ordens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pagamento/ordens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bancárias,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entre</a:t>
                      </a:r>
                      <a:r>
                        <a:rPr lang="en-US" altLang="zh-CN" sz="20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outras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atividades.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2100">
                <a:tc>
                  <a:txBody>
                    <a:bodyPr/>
                    <a:lstStyle/>
                    <a:p>
                      <a:pPr>
                        <a:lnSpc>
                          <a:spcPts val="490"/>
                        </a:lnSpc>
                      </a:pPr>
                      <a:endParaRPr lang="en-US" dirty="0"/>
                    </a:p>
                    <a:p>
                      <a:pPr marL="72377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</a:t>
                      </a:r>
                      <a:r>
                        <a:rPr lang="en-US" altLang="zh-CN" sz="20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Acompanhamento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Fiscali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zação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A3A3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40"/>
                        </a:lnSpc>
                      </a:pPr>
                      <a:endParaRPr lang="en-US" dirty="0"/>
                    </a:p>
                    <a:p>
                      <a:pPr marL="66421" hangingPunct="0">
                        <a:lnSpc>
                          <a:spcPct val="95416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Acompanha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fiscaliza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andamento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do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convênio.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Emite</a:t>
                      </a: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relatórios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acompanhamento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fiscalização,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inclui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emite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diligências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solicitação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irregularidades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Acesso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ao</a:t>
                      </a:r>
                      <a:r>
                        <a:rPr lang="en-US" altLang="zh-CN" sz="20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App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A3A3A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8"/>
          <p:cNvSpPr txBox="1"/>
          <p:nvPr/>
        </p:nvSpPr>
        <p:spPr>
          <a:xfrm>
            <a:off x="734263" y="2604554"/>
            <a:ext cx="5116676" cy="1285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400" b="1" dirty="0">
                <a:solidFill>
                  <a:srgbClr val="BD8F00"/>
                </a:solidFill>
                <a:latin typeface="Calibri"/>
                <a:ea typeface="Calibri"/>
              </a:rPr>
              <a:t>Projeto</a:t>
            </a:r>
            <a:r>
              <a:rPr lang="en-US" altLang="zh-CN" sz="4400" b="1" spc="-189" dirty="0">
                <a:solidFill>
                  <a:srgbClr val="BD8F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BD8F00"/>
                </a:solidFill>
                <a:latin typeface="Calibri"/>
                <a:ea typeface="Calibri"/>
              </a:rPr>
              <a:t>Exemplo</a:t>
            </a:r>
            <a:r>
              <a:rPr lang="en-US" altLang="zh-CN" sz="4400" b="1" spc="-200" dirty="0">
                <a:solidFill>
                  <a:srgbClr val="BD8F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 err="1">
                <a:solidFill>
                  <a:srgbClr val="BD8F00"/>
                </a:solidFill>
                <a:latin typeface="Calibri"/>
                <a:ea typeface="Calibri"/>
              </a:rPr>
              <a:t>para</a:t>
            </a:r>
            <a:r>
              <a:rPr lang="en-US" altLang="zh-CN" sz="4400" b="1" dirty="0">
                <a:solidFill>
                  <a:srgbClr val="BD8F00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20" dirty="0" err="1">
                <a:solidFill>
                  <a:srgbClr val="BD8F00"/>
                </a:solidFill>
                <a:latin typeface="Calibri"/>
                <a:ea typeface="Calibri"/>
              </a:rPr>
              <a:t>Exerc</a:t>
            </a:r>
            <a:r>
              <a:rPr lang="en-US" altLang="zh-CN" sz="4400" b="1" spc="-15" dirty="0" err="1">
                <a:solidFill>
                  <a:srgbClr val="BD8F00"/>
                </a:solidFill>
                <a:latin typeface="Calibri"/>
                <a:ea typeface="Calibri"/>
              </a:rPr>
              <a:t>ício</a:t>
            </a:r>
            <a:r>
              <a:rPr lang="en-US" altLang="zh-CN" sz="4400" b="1" spc="-15" dirty="0">
                <a:solidFill>
                  <a:srgbClr val="BD8F00"/>
                </a:solidFill>
                <a:latin typeface="Calibri"/>
                <a:ea typeface="Calibri"/>
              </a:rPr>
              <a:t> </a:t>
            </a:r>
            <a:r>
              <a:rPr lang="en-US" altLang="zh-CN" sz="4400" spc="-15" dirty="0">
                <a:solidFill>
                  <a:srgbClr val="C00000"/>
                </a:solidFill>
                <a:latin typeface="Calibri"/>
                <a:ea typeface="Calibri"/>
              </a:rPr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611879" y="193344"/>
            <a:ext cx="5152461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Transferências</a:t>
            </a:r>
            <a:r>
              <a:rPr lang="en-US" altLang="zh-CN" sz="4000" b="1" spc="-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4000" b="1" spc="-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0"/>
          <p:cNvSpPr txBox="1"/>
          <p:nvPr/>
        </p:nvSpPr>
        <p:spPr>
          <a:xfrm>
            <a:off x="929639" y="706805"/>
            <a:ext cx="4269588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Objeto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4400" b="1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929639" y="2194483"/>
            <a:ext cx="10458486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Desenvolvimento</a:t>
            </a:r>
            <a:r>
              <a:rPr lang="en-US" altLang="zh-CN" sz="3600" i="1" spc="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600" i="1" spc="20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ambiente</a:t>
            </a:r>
            <a:r>
              <a:rPr lang="en-US" altLang="zh-CN" sz="3600" i="1" spc="2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digital</a:t>
            </a:r>
            <a:r>
              <a:rPr lang="en-US" altLang="zh-CN" sz="3600" i="1" spc="20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comunitário</a:t>
            </a:r>
            <a:r>
              <a:rPr lang="en-US" altLang="zh-CN" sz="3600" i="1" spc="20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929639" y="2766352"/>
            <a:ext cx="10448002" cy="105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capacitação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social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visando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inclusão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digital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3600" i="1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ea typeface="Calibri"/>
              </a:rPr>
              <a:t>acesso</a:t>
            </a:r>
            <a:r>
              <a:rPr lang="en-US" altLang="zh-CN" sz="36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i="1" spc="-5" dirty="0">
                <a:solidFill>
                  <a:srgbClr val="000000"/>
                </a:solidFill>
                <a:latin typeface="Calibri"/>
                <a:ea typeface="Calibri"/>
              </a:rPr>
              <a:t>igualitário</a:t>
            </a: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4"/>
          <p:cNvSpPr txBox="1"/>
          <p:nvPr/>
        </p:nvSpPr>
        <p:spPr>
          <a:xfrm>
            <a:off x="363626" y="162737"/>
            <a:ext cx="4818568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Estrutura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4400" b="1" spc="-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065776" y="1095006"/>
            <a:ext cx="2865863" cy="4085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34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Infraestrutura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139319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60"/>
              </a:lnSpc>
            </a:pPr>
            <a:endParaRPr lang="en-US" dirty="0"/>
          </a:p>
          <a:p>
            <a:pPr marL="0" indent="130428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4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9855961" y="1089654"/>
            <a:ext cx="1763245" cy="4751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ipamentos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5"/>
              </a:lnSpc>
            </a:pPr>
            <a:endParaRPr lang="en-US" dirty="0"/>
          </a:p>
          <a:p>
            <a:pPr marL="0" indent="214630">
              <a:lnSpc>
                <a:spcPct val="100000"/>
              </a:lnSpc>
            </a:pP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Rád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io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6101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Ins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crições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0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200" spc="-15" dirty="0">
                <a:solidFill>
                  <a:srgbClr val="FE410C"/>
                </a:solidFill>
                <a:latin typeface="Trebuchet MS"/>
                <a:ea typeface="Trebuchet MS"/>
              </a:rPr>
              <a:t>Rea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lização</a:t>
            </a:r>
          </a:p>
          <a:p>
            <a:pPr marL="0" indent="80771">
              <a:lnSpc>
                <a:spcPct val="100000"/>
              </a:lnSpc>
            </a:pP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Turmas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48"/>
          <p:cNvSpPr txBox="1"/>
          <p:nvPr/>
        </p:nvSpPr>
        <p:spPr>
          <a:xfrm>
            <a:off x="1704467" y="297013"/>
            <a:ext cx="29514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0000"/>
                </a:solidFill>
                <a:latin typeface="Trebuchet MS"/>
                <a:ea typeface="Trebuchet MS"/>
              </a:rPr>
              <a:t>Equi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pamentos: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6881114" y="5234167"/>
            <a:ext cx="3632138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rebuchet MS"/>
                <a:ea typeface="Trebuchet MS"/>
              </a:rPr>
              <a:t>Total:</a:t>
            </a:r>
            <a:r>
              <a:rPr lang="en-US" altLang="zh-CN" sz="2800" b="1" spc="-18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800" b="1" spc="-19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rebuchet MS"/>
                <a:ea typeface="Trebuchet MS"/>
              </a:rPr>
              <a:t>251.988,00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51838" y="1178433"/>
          <a:ext cx="8827133" cy="3402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1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144">
                <a:tc>
                  <a:txBody>
                    <a:bodyPr/>
                    <a:lstStyle/>
                    <a:p>
                      <a:pPr marL="0" indent="871092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</a:t>
                      </a:r>
                      <a:r>
                        <a:rPr lang="en-US" altLang="zh-CN" sz="2400" spc="-4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375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Quant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idade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9583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2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Valor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Unitário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78256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2400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otal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920">
                <a:tc>
                  <a:txBody>
                    <a:bodyPr/>
                    <a:lstStyle/>
                    <a:p>
                      <a:pPr marL="0" indent="26606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omputadores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8772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2.001,10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160.088,00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794">
                <a:tc>
                  <a:txBody>
                    <a:bodyPr/>
                    <a:lstStyle/>
                    <a:p>
                      <a:pPr marL="0" indent="764413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en-US" altLang="zh-CN" sz="24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esas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8772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52.000,00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794">
                <a:tc>
                  <a:txBody>
                    <a:bodyPr/>
                    <a:lstStyle/>
                    <a:p>
                      <a:pPr marL="0" indent="619632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Cadei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8772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32.000,00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indent="534288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Proje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tores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963929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1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3.500,00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7.000,00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pPr marL="619632" indent="33527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2400" spc="3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Telas</a:t>
                      </a:r>
                      <a:r>
                        <a:rPr lang="en-US" altLang="zh-CN" sz="2400" spc="-309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Proje</a:t>
                      </a:r>
                      <a:r>
                        <a:rPr lang="en-US" altLang="zh-CN" sz="2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ção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963929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0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375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79882">
                        <a:lnSpc>
                          <a:spcPct val="100000"/>
                        </a:lnSpc>
                        <a:spcBef>
                          <a:spcPts val="304"/>
                        </a:spcBef>
                      </a:pP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R$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900,00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52"/>
          <p:cNvSpPr txBox="1"/>
          <p:nvPr/>
        </p:nvSpPr>
        <p:spPr>
          <a:xfrm>
            <a:off x="1704467" y="297013"/>
            <a:ext cx="29514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0000"/>
                </a:solidFill>
                <a:latin typeface="Trebuchet MS"/>
                <a:ea typeface="Trebuchet MS"/>
              </a:rPr>
              <a:t>Equi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pamentos: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5117591" y="1095006"/>
            <a:ext cx="2762394" cy="3997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Criação</a:t>
            </a:r>
            <a:r>
              <a:rPr lang="en-US" altLang="zh-CN" sz="2200" spc="-5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Salas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87503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75"/>
              </a:lnSpc>
            </a:pPr>
            <a:endParaRPr lang="en-US" dirty="0"/>
          </a:p>
          <a:p>
            <a:pPr marL="0" indent="89280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9901173" y="938939"/>
            <a:ext cx="1779805" cy="4771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Equipam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entos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251.988,00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50"/>
              </a:lnSpc>
            </a:pPr>
            <a:endParaRPr lang="en-US" dirty="0"/>
          </a:p>
          <a:p>
            <a:pPr marL="0" indent="169418">
              <a:lnSpc>
                <a:spcPct val="100000"/>
              </a:lnSpc>
            </a:pP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Rád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io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5"/>
              </a:lnSpc>
            </a:pPr>
            <a:endParaRPr lang="en-US" dirty="0"/>
          </a:p>
          <a:p>
            <a:pPr marL="0" indent="33782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Insc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rições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5"/>
              </a:lnSpc>
            </a:pPr>
            <a:endParaRPr lang="en-US" dirty="0"/>
          </a:p>
          <a:p>
            <a:pPr marL="0" indent="16764">
              <a:lnSpc>
                <a:spcPct val="100000"/>
              </a:lnSpc>
            </a:pPr>
            <a:r>
              <a:rPr lang="en-US" altLang="zh-CN" sz="2200" spc="-15" dirty="0">
                <a:solidFill>
                  <a:srgbClr val="FE410C"/>
                </a:solidFill>
                <a:latin typeface="Trebuchet MS"/>
                <a:ea typeface="Trebuchet MS"/>
              </a:rPr>
              <a:t>Rea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lização</a:t>
            </a:r>
          </a:p>
          <a:p>
            <a:pPr marL="0" indent="89916">
              <a:lnSpc>
                <a:spcPct val="100000"/>
              </a:lnSpc>
            </a:pP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Turmas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56"/>
          <p:cNvSpPr txBox="1"/>
          <p:nvPr/>
        </p:nvSpPr>
        <p:spPr>
          <a:xfrm>
            <a:off x="1550797" y="456144"/>
            <a:ext cx="7236598" cy="5327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Chamadas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3200" b="1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Rádio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50"/>
              </a:lnSpc>
            </a:pPr>
            <a:endParaRPr lang="en-US" dirty="0"/>
          </a:p>
          <a:p>
            <a:pPr marL="506857" hangingPunct="0">
              <a:lnSpc>
                <a:spcPct val="9958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Chamadas/rádio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6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40,00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t/>
            </a:r>
            <a:br/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Frequência</a:t>
            </a:r>
            <a:r>
              <a:rPr lang="en-US" altLang="zh-CN" sz="260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spc="5" dirty="0">
                <a:solidFill>
                  <a:srgbClr val="000000"/>
                </a:solidFill>
                <a:latin typeface="Trebuchet MS"/>
                <a:ea typeface="Trebuchet MS"/>
              </a:rPr>
              <a:t>FM</a:t>
            </a:r>
          </a:p>
          <a:p>
            <a:pPr marL="0" indent="506857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Chamadas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30</a:t>
            </a:r>
            <a:r>
              <a:rPr lang="en-US" altLang="zh-CN" sz="260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segundos</a:t>
            </a:r>
          </a:p>
          <a:p>
            <a:pPr marL="506857" hangingPunct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Horário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Veiculação: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06:00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às</a:t>
            </a:r>
            <a:r>
              <a:rPr lang="en-US" altLang="zh-CN" sz="260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00:00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Quantidade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por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dia: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10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(uma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a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cada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2</a:t>
            </a:r>
            <a:r>
              <a:rPr lang="en-US" altLang="zh-CN" sz="26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horas)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Período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veiculação: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120</a:t>
            </a:r>
            <a:r>
              <a:rPr lang="en-US" altLang="zh-CN" sz="2600" spc="-12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dias</a:t>
            </a:r>
          </a:p>
          <a:p>
            <a:pPr marL="0" indent="506857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Total:</a:t>
            </a:r>
            <a:r>
              <a:rPr lang="en-US" altLang="zh-CN" sz="2600" spc="-16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1.200</a:t>
            </a:r>
            <a:r>
              <a:rPr lang="en-US" altLang="zh-CN" sz="2600" spc="-16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rebuchet MS"/>
                <a:ea typeface="Trebuchet MS"/>
              </a:rPr>
              <a:t>chamadas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94"/>
              </a:lnSpc>
            </a:pPr>
            <a:endParaRPr lang="en-US" dirty="0"/>
          </a:p>
          <a:p>
            <a:pPr marL="0" indent="1893443">
              <a:lnSpc>
                <a:spcPct val="10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rebuchet MS"/>
                <a:ea typeface="Trebuchet MS"/>
              </a:rPr>
              <a:t>1.200</a:t>
            </a:r>
            <a:r>
              <a:rPr lang="en-US" altLang="zh-CN" sz="26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rebuchet MS"/>
                <a:ea typeface="Trebuchet MS"/>
              </a:rPr>
              <a:t>Chamadas:</a:t>
            </a:r>
            <a:r>
              <a:rPr lang="en-US" altLang="zh-CN" sz="26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600" b="1" spc="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rebuchet MS"/>
                <a:ea typeface="Trebuchet MS"/>
              </a:rPr>
              <a:t>48.000,00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58"/>
          <p:cNvSpPr txBox="1"/>
          <p:nvPr/>
        </p:nvSpPr>
        <p:spPr>
          <a:xfrm>
            <a:off x="973531" y="205464"/>
            <a:ext cx="379880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Chamadas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3200" b="1" spc="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Rádio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5117591" y="1095006"/>
            <a:ext cx="2855905" cy="388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Criação</a:t>
            </a:r>
            <a:r>
              <a:rPr lang="en-US" altLang="zh-CN" sz="2200" spc="-5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Salas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87503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4"/>
              </a:lnSpc>
            </a:pPr>
            <a:endParaRPr lang="en-US" dirty="0"/>
          </a:p>
          <a:p>
            <a:pPr marL="0" indent="209042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9607295" y="938939"/>
            <a:ext cx="2073683" cy="4726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3022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Equipam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entos</a:t>
            </a:r>
          </a:p>
          <a:p>
            <a:pPr marL="0" indent="293878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251.988,00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50"/>
              </a:lnSpc>
            </a:pPr>
            <a:endParaRPr lang="en-US" dirty="0"/>
          </a:p>
          <a:p>
            <a:pPr marL="0" indent="463296">
              <a:lnSpc>
                <a:spcPct val="100000"/>
              </a:lnSpc>
            </a:pPr>
            <a:r>
              <a:rPr lang="en-US" altLang="zh-CN" sz="2200" spc="-10" dirty="0">
                <a:solidFill>
                  <a:srgbClr val="0083D0"/>
                </a:solidFill>
                <a:latin typeface="Trebuchet MS"/>
                <a:ea typeface="Trebuchet MS"/>
              </a:rPr>
              <a:t>Rád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io</a:t>
            </a:r>
          </a:p>
          <a:p>
            <a:pPr marL="349250" indent="-349250" hangingPunct="0">
              <a:lnSpc>
                <a:spcPct val="202083"/>
              </a:lnSpc>
            </a:pPr>
            <a:r>
              <a:rPr lang="en-US" altLang="zh-CN" sz="2200" spc="55" dirty="0">
                <a:solidFill>
                  <a:srgbClr val="0083D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314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50" dirty="0">
                <a:solidFill>
                  <a:srgbClr val="0083D0"/>
                </a:solidFill>
                <a:latin typeface="Trebuchet MS"/>
                <a:ea typeface="Trebuchet MS"/>
              </a:rPr>
              <a:t>48.000,00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nscrições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20" dirty="0">
                <a:solidFill>
                  <a:srgbClr val="FE410C"/>
                </a:solidFill>
                <a:latin typeface="Trebuchet MS"/>
                <a:ea typeface="Trebuchet MS"/>
              </a:rPr>
              <a:t>Reali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zação</a:t>
            </a:r>
          </a:p>
          <a:p>
            <a:pPr marL="0" indent="416306">
              <a:lnSpc>
                <a:spcPct val="100000"/>
              </a:lnSpc>
            </a:pP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spc="-3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Turmas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62"/>
          <p:cNvSpPr txBox="1"/>
          <p:nvPr/>
        </p:nvSpPr>
        <p:spPr>
          <a:xfrm>
            <a:off x="1314322" y="327493"/>
            <a:ext cx="8982860" cy="4741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844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Secretária(o)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para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Recebimento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das</a:t>
            </a:r>
            <a:r>
              <a:rPr lang="en-US" altLang="zh-CN" sz="3200" b="1" spc="-13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Inscrições: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25"/>
              </a:lnSpc>
            </a:pPr>
            <a:endParaRPr lang="en-US" dirty="0"/>
          </a:p>
          <a:p>
            <a:pPr marL="0" hangingPunct="0"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Contratação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Secretária(o)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12</a:t>
            </a:r>
            <a:r>
              <a:rPr lang="en-US" altLang="zh-CN" sz="28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meses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Custo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mensal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cobrado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pela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empresa:</a:t>
            </a:r>
            <a:r>
              <a:rPr lang="en-US" altLang="zh-CN" sz="280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1.100,00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64"/>
              </a:lnSpc>
            </a:pPr>
            <a:endParaRPr lang="en-US" dirty="0"/>
          </a:p>
          <a:p>
            <a:pPr marL="0" indent="2104898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Custo</a:t>
            </a:r>
            <a:r>
              <a:rPr lang="en-US" altLang="zh-CN" sz="2800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Total</a:t>
            </a:r>
            <a:r>
              <a:rPr lang="en-US" altLang="zh-CN" sz="2800" spc="-15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800" spc="-15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13.200,00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64"/>
          <p:cNvSpPr txBox="1"/>
          <p:nvPr/>
        </p:nvSpPr>
        <p:spPr>
          <a:xfrm>
            <a:off x="549554" y="207732"/>
            <a:ext cx="906741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Secretária(o)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para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Recebimento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das</a:t>
            </a:r>
            <a:r>
              <a:rPr lang="en-US" altLang="zh-CN" sz="3200" b="1" spc="-13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Inscrições: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5117591" y="1095006"/>
            <a:ext cx="2768384" cy="4030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Criação</a:t>
            </a:r>
            <a:r>
              <a:rPr lang="en-US" altLang="zh-CN" sz="2200" spc="-5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Salas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87503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5"/>
              </a:lnSpc>
            </a:pPr>
            <a:endParaRPr lang="en-US" dirty="0"/>
          </a:p>
          <a:p>
            <a:pPr marL="0" indent="122173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4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9607295" y="938939"/>
            <a:ext cx="2073683" cy="4804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3022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Equipam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entos</a:t>
            </a:r>
          </a:p>
          <a:p>
            <a:pPr marL="0" indent="293878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251.988,00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50"/>
              </a:lnSpc>
            </a:pPr>
            <a:endParaRPr lang="en-US" dirty="0"/>
          </a:p>
          <a:p>
            <a:pPr marL="0" indent="463296">
              <a:lnSpc>
                <a:spcPct val="100000"/>
              </a:lnSpc>
            </a:pPr>
            <a:r>
              <a:rPr lang="en-US" altLang="zh-CN" sz="2200" spc="-10" dirty="0">
                <a:solidFill>
                  <a:srgbClr val="0083D0"/>
                </a:solidFill>
                <a:latin typeface="Trebuchet MS"/>
                <a:ea typeface="Trebuchet MS"/>
              </a:rPr>
              <a:t>Rád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io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48.000,00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69"/>
              </a:lnSpc>
            </a:pPr>
            <a:endParaRPr lang="en-US" dirty="0"/>
          </a:p>
          <a:p>
            <a:pPr marL="0" indent="381889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Inscr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ições</a:t>
            </a:r>
          </a:p>
          <a:p>
            <a:pPr marL="0" indent="183769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13.200,00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79"/>
              </a:lnSpc>
            </a:pPr>
            <a:endParaRPr lang="en-US" dirty="0"/>
          </a:p>
          <a:p>
            <a:pPr marL="0" indent="299593">
              <a:lnSpc>
                <a:spcPct val="100000"/>
              </a:lnSpc>
            </a:pPr>
            <a:r>
              <a:rPr lang="en-US" altLang="zh-CN" sz="2200" spc="-15" dirty="0">
                <a:solidFill>
                  <a:srgbClr val="FE410C"/>
                </a:solidFill>
                <a:latin typeface="Trebuchet MS"/>
                <a:ea typeface="Trebuchet MS"/>
              </a:rPr>
              <a:t>Rea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lização</a:t>
            </a:r>
          </a:p>
          <a:p>
            <a:pPr marL="0" indent="372745">
              <a:lnSpc>
                <a:spcPct val="100000"/>
              </a:lnSpc>
            </a:pP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spc="-2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ea typeface="Trebuchet MS"/>
              </a:rPr>
              <a:t>Turmas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68"/>
          <p:cNvSpPr txBox="1"/>
          <p:nvPr/>
        </p:nvSpPr>
        <p:spPr>
          <a:xfrm>
            <a:off x="879957" y="355560"/>
            <a:ext cx="7806680" cy="5205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Realização</a:t>
            </a:r>
            <a:r>
              <a:rPr lang="en-US" altLang="zh-CN" sz="3200" b="1" spc="-1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das</a:t>
            </a:r>
            <a:r>
              <a:rPr lang="en-US" altLang="zh-CN" sz="3200" b="1" spc="-19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Turmas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0"/>
              </a:lnSpc>
            </a:pPr>
            <a:endParaRPr lang="en-US" dirty="0"/>
          </a:p>
          <a:p>
            <a:pPr marL="0" indent="286511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Oferta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cursos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durante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12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meses;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sendo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turmas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por</a:t>
            </a:r>
            <a:r>
              <a:rPr lang="en-US" altLang="zh-CN" sz="2200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mês</a:t>
            </a:r>
          </a:p>
          <a:p>
            <a:pPr>
              <a:lnSpc>
                <a:spcPts val="1319"/>
              </a:lnSpc>
            </a:pPr>
            <a:endParaRPr lang="en-US" dirty="0"/>
          </a:p>
          <a:p>
            <a:pPr marL="0" indent="286511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Carga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horária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das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turmas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32</a:t>
            </a:r>
            <a:r>
              <a:rPr lang="en-US" altLang="zh-CN" sz="2200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horas</a:t>
            </a:r>
          </a:p>
          <a:p>
            <a:pPr>
              <a:lnSpc>
                <a:spcPts val="655"/>
              </a:lnSpc>
            </a:pPr>
            <a:endParaRPr lang="en-US" dirty="0"/>
          </a:p>
          <a:p>
            <a:pPr marL="286511" hangingPunct="0">
              <a:lnSpc>
                <a:spcPct val="15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Hora/Professor</a:t>
            </a:r>
            <a:r>
              <a:rPr lang="en-US" altLang="zh-CN" sz="22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2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150,00</a:t>
            </a:r>
            <a:r>
              <a:rPr lang="en-US" altLang="zh-CN" sz="22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x</a:t>
            </a:r>
            <a:r>
              <a:rPr lang="en-US" altLang="zh-CN" sz="22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32</a:t>
            </a:r>
            <a:r>
              <a:rPr lang="en-US" altLang="zh-CN" sz="22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2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4.800,00</a:t>
            </a:r>
            <a:r>
              <a:rPr lang="en-US" altLang="zh-CN" sz="22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por</a:t>
            </a:r>
            <a:r>
              <a:rPr lang="en-US" altLang="zh-CN" sz="22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turma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Custo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hora/aula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24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turmas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x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4.800,00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115.200,00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INSS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Patronal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20%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=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1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rebuchet MS"/>
                <a:ea typeface="Trebuchet MS"/>
              </a:rPr>
              <a:t>23.040,00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94"/>
              </a:lnSpc>
            </a:pPr>
            <a:endParaRPr lang="en-US" dirty="0"/>
          </a:p>
          <a:p>
            <a:pPr marL="0" indent="117680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Custo</a:t>
            </a:r>
            <a:r>
              <a:rPr lang="en-US" altLang="zh-CN" sz="2800" spc="-15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Total</a:t>
            </a:r>
            <a:r>
              <a:rPr lang="en-US" altLang="zh-CN" sz="2800" spc="-1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800" spc="-15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rebuchet MS"/>
                <a:ea typeface="Trebuchet MS"/>
              </a:rPr>
              <a:t>138.240,00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70"/>
          <p:cNvSpPr txBox="1"/>
          <p:nvPr/>
        </p:nvSpPr>
        <p:spPr>
          <a:xfrm>
            <a:off x="760171" y="170521"/>
            <a:ext cx="438108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Realização</a:t>
            </a:r>
            <a:r>
              <a:rPr lang="en-US" altLang="zh-CN" sz="3200" b="1" spc="-1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das</a:t>
            </a:r>
            <a:r>
              <a:rPr lang="en-US" altLang="zh-CN" sz="3200" b="1" spc="-19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rebuchet MS"/>
                <a:ea typeface="Trebuchet MS"/>
              </a:rPr>
              <a:t>Turmas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5117591" y="1095006"/>
            <a:ext cx="2921056" cy="4052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Criação</a:t>
            </a:r>
            <a:r>
              <a:rPr lang="en-US" altLang="zh-CN" sz="2200" spc="-5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Salas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87503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05"/>
              </a:lnSpc>
            </a:pPr>
            <a:endParaRPr lang="en-US" dirty="0"/>
          </a:p>
          <a:p>
            <a:pPr marL="0" indent="274573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9607295" y="938939"/>
            <a:ext cx="2073683" cy="5000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3022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Equipam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entos</a:t>
            </a:r>
          </a:p>
          <a:p>
            <a:pPr marL="0" indent="293878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251.988,00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50"/>
              </a:lnSpc>
            </a:pPr>
            <a:endParaRPr lang="en-US" dirty="0"/>
          </a:p>
          <a:p>
            <a:pPr marL="0" indent="463296">
              <a:lnSpc>
                <a:spcPct val="100000"/>
              </a:lnSpc>
            </a:pPr>
            <a:r>
              <a:rPr lang="en-US" altLang="zh-CN" sz="2200" spc="-10" dirty="0">
                <a:solidFill>
                  <a:srgbClr val="0083D0"/>
                </a:solidFill>
                <a:latin typeface="Trebuchet MS"/>
                <a:ea typeface="Trebuchet MS"/>
              </a:rPr>
              <a:t>Rád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io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48.000,00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5"/>
              </a:lnSpc>
            </a:pPr>
            <a:endParaRPr lang="en-US" dirty="0"/>
          </a:p>
          <a:p>
            <a:pPr marL="0" indent="458089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Inscr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ições</a:t>
            </a:r>
          </a:p>
          <a:p>
            <a:pPr marL="0" indent="259969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3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13.200,00</a:t>
            </a:r>
          </a:p>
          <a:p>
            <a:pPr>
              <a:lnSpc>
                <a:spcPts val="1989"/>
              </a:lnSpc>
            </a:pPr>
            <a:endParaRPr lang="en-US" dirty="0"/>
          </a:p>
          <a:p>
            <a:pPr marL="0" indent="441325">
              <a:lnSpc>
                <a:spcPct val="100000"/>
              </a:lnSpc>
            </a:pPr>
            <a:r>
              <a:rPr lang="en-US" altLang="zh-CN" sz="2200" spc="-15" dirty="0">
                <a:solidFill>
                  <a:srgbClr val="FE410C"/>
                </a:solidFill>
                <a:latin typeface="Trebuchet MS"/>
                <a:ea typeface="Trebuchet MS"/>
              </a:rPr>
              <a:t>Rea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lização</a:t>
            </a:r>
          </a:p>
          <a:p>
            <a:pPr marL="220345" indent="294131" hangingPunct="0">
              <a:lnSpc>
                <a:spcPct val="95416"/>
              </a:lnSpc>
            </a:pPr>
            <a:r>
              <a:rPr lang="en-US" altLang="zh-CN" sz="2200" spc="44" dirty="0">
                <a:solidFill>
                  <a:srgbClr val="FE410C"/>
                </a:solidFill>
                <a:latin typeface="Trebuchet MS"/>
                <a:ea typeface="Trebuchet MS"/>
              </a:rPr>
              <a:t>de</a:t>
            </a:r>
            <a:r>
              <a:rPr lang="en-US" altLang="zh-CN" sz="2200" spc="-35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44" dirty="0">
                <a:solidFill>
                  <a:srgbClr val="FE410C"/>
                </a:solidFill>
                <a:latin typeface="Trebuchet MS"/>
                <a:ea typeface="Trebuchet MS"/>
              </a:rPr>
              <a:t>Turmas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-3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138.240,00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719632" y="443407"/>
            <a:ext cx="10596185" cy="5009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5" dirty="0">
                <a:solidFill>
                  <a:srgbClr val="000000"/>
                </a:solidFill>
                <a:latin typeface="Calibri"/>
                <a:ea typeface="Calibri"/>
              </a:rPr>
              <a:t>Co</a:t>
            </a:r>
            <a:r>
              <a:rPr lang="en-US" altLang="zh-CN" sz="3600" b="1" spc="-10" dirty="0">
                <a:solidFill>
                  <a:srgbClr val="000000"/>
                </a:solidFill>
                <a:latin typeface="Calibri"/>
                <a:ea typeface="Calibri"/>
              </a:rPr>
              <a:t>nvênio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8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Objetiva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programas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Recíproco</a:t>
            </a:r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Mútua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Cooperação</a:t>
            </a:r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Envolve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Transferência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financeiros</a:t>
            </a:r>
          </a:p>
          <a:p>
            <a:pPr>
              <a:lnSpc>
                <a:spcPts val="14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órgão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entidade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administração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pública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federal,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direta</a:t>
            </a:r>
            <a:r>
              <a:rPr lang="en-US" altLang="zh-CN" sz="2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/>
                <a:ea typeface="Calibri"/>
              </a:rPr>
              <a:t>indireta</a:t>
            </a:r>
            <a:endParaRPr lang="en-US" altLang="zh-CN" sz="2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 hangingPunct="0">
              <a:lnSpc>
                <a:spcPct val="103333"/>
              </a:lnSpc>
            </a:pPr>
            <a:r>
              <a:rPr lang="en-US" altLang="zh-CN" sz="2650" spc="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spc="50" dirty="0">
                <a:solidFill>
                  <a:srgbClr val="000000"/>
                </a:solidFill>
                <a:latin typeface="Calibri"/>
                <a:ea typeface="Calibri"/>
              </a:rPr>
              <a:t>Convenente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Órgão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entidade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administração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4" dirty="0">
                <a:solidFill>
                  <a:srgbClr val="000000"/>
                </a:solidFill>
                <a:latin typeface="Calibri"/>
                <a:ea typeface="Calibri"/>
              </a:rPr>
              <a:t>pública</a:t>
            </a:r>
            <a:r>
              <a:rPr lang="en-US" altLang="zh-CN"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ea typeface="Calibri"/>
              </a:rPr>
              <a:t>estadual,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Distrito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Federal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municipal,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direta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ea typeface="Calibri"/>
              </a:rPr>
              <a:t>indireta,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consórcios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públicos,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entidades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privadas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sem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fins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lucrativos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74"/>
          <p:cNvSpPr txBox="1"/>
          <p:nvPr/>
        </p:nvSpPr>
        <p:spPr>
          <a:xfrm>
            <a:off x="348995" y="391795"/>
            <a:ext cx="4448989" cy="4128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0643">
              <a:lnSpc>
                <a:spcPct val="100000"/>
              </a:lnSpc>
            </a:pP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Custo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do</a:t>
            </a:r>
            <a:r>
              <a:rPr lang="en-US" altLang="zh-CN" sz="44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Projeto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45"/>
              </a:lnSpc>
            </a:pPr>
            <a:endParaRPr lang="en-US" dirty="0"/>
          </a:p>
          <a:p>
            <a:pPr marL="0" indent="477316">
              <a:lnSpc>
                <a:spcPct val="100000"/>
              </a:lnSpc>
            </a:pPr>
            <a:r>
              <a:rPr lang="en-US" altLang="zh-CN" sz="2200" b="1" spc="-10" dirty="0">
                <a:solidFill>
                  <a:srgbClr val="000000"/>
                </a:solidFill>
                <a:latin typeface="Trebuchet MS"/>
                <a:ea typeface="Trebuchet MS"/>
              </a:rPr>
              <a:t>Pro</a:t>
            </a:r>
            <a:r>
              <a:rPr lang="en-US" altLang="zh-CN" sz="2200" b="1" dirty="0">
                <a:solidFill>
                  <a:srgbClr val="000000"/>
                </a:solidFill>
                <a:latin typeface="Trebuchet MS"/>
                <a:ea typeface="Trebuchet MS"/>
              </a:rPr>
              <a:t>jeto</a:t>
            </a:r>
          </a:p>
          <a:p>
            <a:pPr marL="0">
              <a:lnSpc>
                <a:spcPct val="100000"/>
              </a:lnSpc>
            </a:pPr>
            <a:r>
              <a:rPr lang="en-US" altLang="zh-CN" sz="2200" b="1" spc="-5" dirty="0">
                <a:solidFill>
                  <a:srgbClr val="00000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b="1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b="1" spc="-5" dirty="0">
                <a:solidFill>
                  <a:srgbClr val="000000"/>
                </a:solidFill>
                <a:latin typeface="Trebuchet MS"/>
                <a:ea typeface="Trebuchet MS"/>
              </a:rPr>
              <a:t>451.428,00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4957571" y="1111770"/>
            <a:ext cx="2846744" cy="3900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1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Criação</a:t>
            </a:r>
            <a:r>
              <a:rPr lang="en-US" altLang="zh-CN" sz="2200" spc="-5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Salas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44"/>
              </a:lnSpc>
            </a:pPr>
            <a:endParaRPr lang="en-US" dirty="0"/>
          </a:p>
          <a:p>
            <a:pPr marL="0" indent="148717">
              <a:lnSpc>
                <a:spcPct val="100000"/>
              </a:lnSpc>
            </a:pP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2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34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Divulgação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35"/>
              </a:lnSpc>
            </a:pPr>
            <a:endParaRPr lang="en-US" dirty="0"/>
          </a:p>
          <a:p>
            <a:pPr marL="0" indent="200533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Meta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3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-</a:t>
            </a:r>
            <a:r>
              <a:rPr lang="en-US" altLang="zh-CN" sz="2200" spc="-44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Capacitação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9739630" y="938939"/>
            <a:ext cx="1941348" cy="4717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0688">
              <a:lnSpc>
                <a:spcPct val="100000"/>
              </a:lnSpc>
            </a:pP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Equipam</a:t>
            </a: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entos</a:t>
            </a:r>
          </a:p>
          <a:p>
            <a:pPr marL="0" indent="161543">
              <a:lnSpc>
                <a:spcPct val="100000"/>
              </a:lnSpc>
            </a:pPr>
            <a:r>
              <a:rPr lang="en-US" altLang="zh-CN" sz="2200" dirty="0">
                <a:solidFill>
                  <a:srgbClr val="559C1B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559C1B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559C1B"/>
                </a:solidFill>
                <a:latin typeface="Trebuchet MS"/>
                <a:ea typeface="Trebuchet MS"/>
              </a:rPr>
              <a:t>251.988,00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39"/>
              </a:lnSpc>
            </a:pPr>
            <a:endParaRPr lang="en-US" dirty="0"/>
          </a:p>
          <a:p>
            <a:pPr marL="0" indent="103631">
              <a:lnSpc>
                <a:spcPct val="100000"/>
              </a:lnSpc>
            </a:pPr>
            <a:r>
              <a:rPr lang="en-US" altLang="zh-CN" sz="2200" spc="-10" dirty="0">
                <a:solidFill>
                  <a:srgbClr val="0083D0"/>
                </a:solidFill>
                <a:latin typeface="Trebuchet MS"/>
                <a:ea typeface="Trebuchet MS"/>
              </a:rPr>
              <a:t>Rá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ea typeface="Trebuchet MS"/>
              </a:rPr>
              <a:t>dio</a:t>
            </a:r>
          </a:p>
          <a:p>
            <a:pPr marL="0" indent="103631">
              <a:lnSpc>
                <a:spcPct val="100000"/>
              </a:lnSpc>
            </a:pP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0083D0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0083D0"/>
                </a:solidFill>
                <a:latin typeface="Trebuchet MS"/>
                <a:ea typeface="Trebuchet MS"/>
              </a:rPr>
              <a:t>48.000,00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5"/>
              </a:lnSpc>
            </a:pPr>
            <a:endParaRPr lang="en-US" dirty="0"/>
          </a:p>
          <a:p>
            <a:pPr marL="0" indent="68579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Insc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rições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13.200,00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69"/>
              </a:lnSpc>
            </a:pPr>
            <a:endParaRPr lang="en-US" dirty="0"/>
          </a:p>
          <a:p>
            <a:pPr marL="0" indent="53847">
              <a:lnSpc>
                <a:spcPct val="100000"/>
              </a:lnSpc>
            </a:pPr>
            <a:r>
              <a:rPr lang="en-US" altLang="zh-CN" sz="2200" spc="-15" dirty="0">
                <a:solidFill>
                  <a:srgbClr val="FE410C"/>
                </a:solidFill>
                <a:latin typeface="Trebuchet MS"/>
                <a:ea typeface="Trebuchet MS"/>
              </a:rPr>
              <a:t>Rea</a:t>
            </a:r>
            <a:r>
              <a:rPr lang="en-US" altLang="zh-CN" sz="2200" spc="-10" dirty="0">
                <a:solidFill>
                  <a:srgbClr val="FE410C"/>
                </a:solidFill>
                <a:latin typeface="Trebuchet MS"/>
                <a:ea typeface="Trebuchet MS"/>
              </a:rPr>
              <a:t>lização</a:t>
            </a:r>
          </a:p>
          <a:p>
            <a:pPr marL="0" indent="69088">
              <a:lnSpc>
                <a:spcPct val="100000"/>
              </a:lnSpc>
            </a:pPr>
            <a:r>
              <a:rPr lang="en-US" altLang="zh-CN" sz="2200" dirty="0">
                <a:solidFill>
                  <a:srgbClr val="FE410C"/>
                </a:solidFill>
                <a:latin typeface="Trebuchet MS"/>
                <a:ea typeface="Trebuchet MS"/>
              </a:rPr>
              <a:t>R$</a:t>
            </a:r>
            <a:r>
              <a:rPr lang="en-US" altLang="zh-CN" sz="2200" spc="5" dirty="0">
                <a:solidFill>
                  <a:srgbClr val="FE410C"/>
                </a:solidFill>
                <a:latin typeface="Trebuchet MS"/>
                <a:cs typeface="Trebuchet MS"/>
              </a:rPr>
              <a:t> </a:t>
            </a:r>
            <a:r>
              <a:rPr lang="en-US" altLang="zh-CN" sz="2200" spc="-5" dirty="0">
                <a:solidFill>
                  <a:srgbClr val="FE410C"/>
                </a:solidFill>
                <a:latin typeface="Trebuchet MS"/>
                <a:ea typeface="Trebuchet MS"/>
              </a:rPr>
              <a:t>138.240,00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78"/>
          <p:cNvSpPr txBox="1"/>
          <p:nvPr/>
        </p:nvSpPr>
        <p:spPr>
          <a:xfrm>
            <a:off x="694944" y="756539"/>
            <a:ext cx="6669000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Cronograma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44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Desembolso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7397750" y="1733723"/>
            <a:ext cx="1327909" cy="64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2628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M1</a:t>
            </a:r>
          </a:p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25</a:t>
            </a:r>
            <a:r>
              <a:rPr lang="en-US" altLang="zh-CN" sz="2100" dirty="0">
                <a:solidFill>
                  <a:srgbClr val="0083D0"/>
                </a:solidFill>
                <a:latin typeface="Trebuchet MS"/>
                <a:ea typeface="Trebuchet MS"/>
              </a:rPr>
              <a:t>1.988,00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10178542" y="1691559"/>
            <a:ext cx="1327909" cy="64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5488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E1</a:t>
            </a:r>
          </a:p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25</a:t>
            </a:r>
            <a:r>
              <a:rPr lang="en-US" altLang="zh-CN" sz="2100" dirty="0">
                <a:solidFill>
                  <a:srgbClr val="0083D0"/>
                </a:solidFill>
                <a:latin typeface="Trebuchet MS"/>
                <a:ea typeface="Trebuchet MS"/>
              </a:rPr>
              <a:t>1.988,00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2450338" y="3258992"/>
            <a:ext cx="1428719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Conc</a:t>
            </a:r>
            <a:r>
              <a:rPr lang="en-US" altLang="zh-CN" sz="2100" dirty="0">
                <a:solidFill>
                  <a:srgbClr val="0083D0"/>
                </a:solidFill>
                <a:latin typeface="Trebuchet MS"/>
                <a:ea typeface="Trebuchet MS"/>
              </a:rPr>
              <a:t>edente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5072126" y="3232468"/>
            <a:ext cx="1328609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0083D0"/>
                </a:solidFill>
                <a:latin typeface="Trebuchet MS"/>
                <a:ea typeface="Trebuchet MS"/>
              </a:rPr>
              <a:t>4</a:t>
            </a:r>
            <a:r>
              <a:rPr lang="en-US" altLang="zh-CN" sz="2100" dirty="0">
                <a:solidFill>
                  <a:srgbClr val="0083D0"/>
                </a:solidFill>
                <a:latin typeface="Trebuchet MS"/>
                <a:ea typeface="Trebuchet MS"/>
              </a:rPr>
              <a:t>06.285,20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7453883" y="3029970"/>
            <a:ext cx="113653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5384">
              <a:lnSpc>
                <a:spcPct val="100000"/>
              </a:lnSpc>
            </a:pPr>
            <a:r>
              <a:rPr lang="en-US" altLang="zh-CN" sz="2000" spc="-10" dirty="0">
                <a:solidFill>
                  <a:srgbClr val="0083D0"/>
                </a:solidFill>
                <a:latin typeface="Trebuchet MS"/>
                <a:ea typeface="Trebuchet MS"/>
              </a:rPr>
              <a:t>M2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83D0"/>
                </a:solidFill>
                <a:latin typeface="Trebuchet MS"/>
                <a:ea typeface="Trebuchet MS"/>
              </a:rPr>
              <a:t>48.000</a:t>
            </a:r>
            <a:r>
              <a:rPr lang="en-US" altLang="zh-CN" sz="2000" dirty="0">
                <a:solidFill>
                  <a:srgbClr val="0083D0"/>
                </a:solidFill>
                <a:latin typeface="Trebuchet MS"/>
                <a:ea typeface="Trebuchet MS"/>
              </a:rPr>
              <a:t>,00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0272394" y="2894046"/>
            <a:ext cx="113595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0520">
              <a:lnSpc>
                <a:spcPct val="100000"/>
              </a:lnSpc>
            </a:pPr>
            <a:r>
              <a:rPr lang="en-US" altLang="zh-CN" sz="2000" spc="-5" dirty="0">
                <a:solidFill>
                  <a:srgbClr val="0083D0"/>
                </a:solidFill>
                <a:latin typeface="Trebuchet MS"/>
                <a:ea typeface="Trebuchet MS"/>
              </a:rPr>
              <a:t>E1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83D0"/>
                </a:solidFill>
                <a:latin typeface="Trebuchet MS"/>
                <a:ea typeface="Trebuchet MS"/>
              </a:rPr>
              <a:t>48.00</a:t>
            </a:r>
            <a:r>
              <a:rPr lang="en-US" altLang="zh-CN" sz="2000" dirty="0">
                <a:solidFill>
                  <a:srgbClr val="0083D0"/>
                </a:solidFill>
                <a:latin typeface="Trebuchet MS"/>
                <a:ea typeface="Trebuchet MS"/>
              </a:rPr>
              <a:t>0,00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7386828" y="4204085"/>
            <a:ext cx="1270052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244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83D0"/>
                </a:solidFill>
                <a:latin typeface="Trebuchet MS"/>
                <a:ea typeface="Trebuchet MS"/>
              </a:rPr>
              <a:t>M3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83D0"/>
                </a:solidFill>
                <a:latin typeface="Trebuchet MS"/>
                <a:ea typeface="Trebuchet MS"/>
              </a:rPr>
              <a:t>106.297</a:t>
            </a:r>
            <a:r>
              <a:rPr lang="en-US" altLang="zh-CN" sz="2000" dirty="0">
                <a:solidFill>
                  <a:srgbClr val="0083D0"/>
                </a:solidFill>
                <a:latin typeface="Trebuchet MS"/>
                <a:ea typeface="Trebuchet MS"/>
              </a:rPr>
              <a:t>,20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10272394" y="3788888"/>
            <a:ext cx="1208158" cy="1325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0520">
              <a:lnSpc>
                <a:spcPct val="100000"/>
              </a:lnSpc>
            </a:pPr>
            <a:r>
              <a:rPr lang="en-US" altLang="zh-CN" sz="2000" spc="-5" dirty="0">
                <a:solidFill>
                  <a:srgbClr val="0083D0"/>
                </a:solidFill>
                <a:latin typeface="Trebuchet MS"/>
                <a:ea typeface="Trebuchet MS"/>
              </a:rPr>
              <a:t>E1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83D0"/>
                </a:solidFill>
                <a:latin typeface="Trebuchet MS"/>
                <a:ea typeface="Trebuchet MS"/>
              </a:rPr>
              <a:t>13.20</a:t>
            </a:r>
            <a:r>
              <a:rPr lang="en-US" altLang="zh-CN" sz="2000" dirty="0">
                <a:solidFill>
                  <a:srgbClr val="0083D0"/>
                </a:solidFill>
                <a:latin typeface="Trebuchet MS"/>
                <a:ea typeface="Trebuchet MS"/>
              </a:rPr>
              <a:t>0,00</a:t>
            </a:r>
          </a:p>
          <a:p>
            <a:pPr>
              <a:lnSpc>
                <a:spcPts val="830"/>
              </a:lnSpc>
            </a:pPr>
            <a:endParaRPr lang="en-US" dirty="0"/>
          </a:p>
          <a:p>
            <a:pPr marL="0" indent="422148">
              <a:lnSpc>
                <a:spcPct val="100000"/>
              </a:lnSpc>
            </a:pPr>
            <a:r>
              <a:rPr lang="en-US" altLang="zh-CN" sz="2000" spc="-10" dirty="0">
                <a:solidFill>
                  <a:srgbClr val="0083D0"/>
                </a:solidFill>
                <a:latin typeface="Trebuchet MS"/>
                <a:ea typeface="Trebuchet MS"/>
              </a:rPr>
              <a:t>E2</a:t>
            </a:r>
          </a:p>
          <a:p>
            <a:pPr marL="0" indent="71628">
              <a:lnSpc>
                <a:spcPct val="100000"/>
              </a:lnSpc>
            </a:pPr>
            <a:r>
              <a:rPr lang="en-US" altLang="zh-CN" sz="2000" spc="5" dirty="0">
                <a:solidFill>
                  <a:srgbClr val="0083D0"/>
                </a:solidFill>
                <a:latin typeface="Trebuchet MS"/>
                <a:ea typeface="Trebuchet MS"/>
              </a:rPr>
              <a:t>93.097</a:t>
            </a:r>
            <a:r>
              <a:rPr lang="en-US" altLang="zh-CN" sz="2000" dirty="0">
                <a:solidFill>
                  <a:srgbClr val="0083D0"/>
                </a:solidFill>
                <a:latin typeface="Trebuchet MS"/>
                <a:ea typeface="Trebuchet MS"/>
              </a:rPr>
              <a:t>,20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2497201" y="5233842"/>
            <a:ext cx="1425786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559C1B"/>
                </a:solidFill>
                <a:latin typeface="Trebuchet MS"/>
                <a:ea typeface="Trebuchet MS"/>
              </a:rPr>
              <a:t>Co</a:t>
            </a:r>
            <a:r>
              <a:rPr lang="en-US" altLang="zh-CN" sz="2100" dirty="0">
                <a:solidFill>
                  <a:srgbClr val="559C1B"/>
                </a:solidFill>
                <a:latin typeface="Trebuchet MS"/>
                <a:ea typeface="Trebuchet MS"/>
              </a:rPr>
              <a:t>nvenente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4555871" y="5233842"/>
            <a:ext cx="1188156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-5" dirty="0">
                <a:solidFill>
                  <a:srgbClr val="559C1B"/>
                </a:solidFill>
                <a:latin typeface="Trebuchet MS"/>
                <a:ea typeface="Trebuchet MS"/>
              </a:rPr>
              <a:t>45</a:t>
            </a:r>
            <a:r>
              <a:rPr lang="en-US" altLang="zh-CN" sz="2100" dirty="0">
                <a:solidFill>
                  <a:srgbClr val="559C1B"/>
                </a:solidFill>
                <a:latin typeface="Trebuchet MS"/>
                <a:ea typeface="Trebuchet MS"/>
              </a:rPr>
              <a:t>.142,80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6595236" y="5122388"/>
            <a:ext cx="113595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5383">
              <a:lnSpc>
                <a:spcPct val="100000"/>
              </a:lnSpc>
            </a:pPr>
            <a:r>
              <a:rPr lang="en-US" altLang="zh-CN" sz="2000" spc="-10" dirty="0">
                <a:solidFill>
                  <a:srgbClr val="559C1B"/>
                </a:solidFill>
                <a:latin typeface="Trebuchet MS"/>
                <a:ea typeface="Trebuchet MS"/>
              </a:rPr>
              <a:t>M3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559C1B"/>
                </a:solidFill>
                <a:latin typeface="Trebuchet MS"/>
                <a:ea typeface="Trebuchet MS"/>
              </a:rPr>
              <a:t>45.14</a:t>
            </a:r>
            <a:r>
              <a:rPr lang="en-US" altLang="zh-CN" sz="2000" dirty="0">
                <a:solidFill>
                  <a:srgbClr val="559C1B"/>
                </a:solidFill>
                <a:latin typeface="Trebuchet MS"/>
                <a:ea typeface="Trebuchet MS"/>
              </a:rPr>
              <a:t>2,80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8403335" y="5166724"/>
            <a:ext cx="113595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320">
              <a:lnSpc>
                <a:spcPct val="100000"/>
              </a:lnSpc>
            </a:pPr>
            <a:r>
              <a:rPr lang="en-US" altLang="zh-CN" sz="2000" spc="-10" dirty="0">
                <a:solidFill>
                  <a:srgbClr val="559C1B"/>
                </a:solidFill>
                <a:latin typeface="Trebuchet MS"/>
                <a:ea typeface="Trebuchet MS"/>
              </a:rPr>
              <a:t>E2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559C1B"/>
                </a:solidFill>
                <a:latin typeface="Trebuchet MS"/>
                <a:ea typeface="Trebuchet MS"/>
              </a:rPr>
              <a:t>45.14</a:t>
            </a:r>
            <a:r>
              <a:rPr lang="en-US" altLang="zh-CN" sz="2000" dirty="0">
                <a:solidFill>
                  <a:srgbClr val="559C1B"/>
                </a:solidFill>
                <a:latin typeface="Trebuchet MS"/>
                <a:ea typeface="Trebuchet MS"/>
              </a:rPr>
              <a:t>2,80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800100" y="318515"/>
            <a:ext cx="10552990" cy="5373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Contrato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600" b="1" spc="-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Repasse</a:t>
            </a:r>
          </a:p>
          <a:p>
            <a:pPr>
              <a:lnSpc>
                <a:spcPts val="1910"/>
              </a:lnSpc>
            </a:pPr>
            <a:endParaRPr lang="en-US" dirty="0"/>
          </a:p>
          <a:p>
            <a:pPr marL="0" indent="129539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Análogo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8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convênio:</a:t>
            </a:r>
          </a:p>
          <a:p>
            <a:pPr>
              <a:lnSpc>
                <a:spcPts val="1585"/>
              </a:lnSpc>
            </a:pPr>
            <a:endParaRPr lang="en-US" dirty="0"/>
          </a:p>
          <a:p>
            <a:pPr marL="0" indent="573277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61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Objetiva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programas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</a:p>
          <a:p>
            <a:pPr marL="0" indent="573277">
              <a:lnSpc>
                <a:spcPct val="82916"/>
              </a:lnSpc>
            </a:pPr>
            <a:r>
              <a:rPr lang="en-US" altLang="zh-CN" sz="2650" spc="-10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ea typeface="Calibri"/>
              </a:rPr>
              <a:t>Recíproco</a:t>
            </a:r>
          </a:p>
          <a:p>
            <a:pPr marL="0" indent="573277">
              <a:lnSpc>
                <a:spcPct val="82916"/>
              </a:lnSpc>
            </a:pPr>
            <a:r>
              <a:rPr lang="en-US" altLang="zh-CN" sz="2650" spc="-9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04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</a:rPr>
              <a:t>Mútua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ea typeface="Calibri"/>
              </a:rPr>
              <a:t>Cooperação</a:t>
            </a:r>
          </a:p>
          <a:p>
            <a:pPr marL="0" indent="573277">
              <a:lnSpc>
                <a:spcPct val="100000"/>
              </a:lnSpc>
            </a:pPr>
            <a:r>
              <a:rPr lang="en-US" altLang="zh-CN" sz="2650" spc="-65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8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</a:rPr>
              <a:t>Envolve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Transferência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financeiros</a:t>
            </a:r>
          </a:p>
          <a:p>
            <a:pPr>
              <a:lnSpc>
                <a:spcPts val="1244"/>
              </a:lnSpc>
            </a:pPr>
            <a:endParaRPr lang="en-US" dirty="0"/>
          </a:p>
          <a:p>
            <a:pPr marL="0" indent="129539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órgão</a:t>
            </a:r>
            <a:r>
              <a:rPr lang="en-US" altLang="zh-CN" sz="28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Concedente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firma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contrato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13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13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serviço</a:t>
            </a:r>
            <a:r>
              <a:rPr lang="en-US" altLang="zh-CN" sz="2800" spc="13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</a:t>
            </a:r>
          </a:p>
          <a:p>
            <a:pPr marL="0" indent="472694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Instituição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Mandatária</a:t>
            </a:r>
          </a:p>
          <a:p>
            <a:pPr>
              <a:lnSpc>
                <a:spcPts val="1214"/>
              </a:lnSpc>
            </a:pPr>
            <a:endParaRPr lang="en-US" dirty="0"/>
          </a:p>
          <a:p>
            <a:pPr marL="472694" indent="-343154" hangingPunct="0">
              <a:lnSpc>
                <a:spcPct val="95416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Instituição</a:t>
            </a:r>
            <a:r>
              <a:rPr lang="en-US" altLang="zh-CN" sz="2800" b="1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Mandatária</a:t>
            </a:r>
            <a:r>
              <a:rPr lang="en-US" altLang="zh-CN" sz="2800" b="1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instituição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agente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financeiro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público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federal,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atuando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como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mandatário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União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Caixa</a:t>
            </a:r>
            <a:r>
              <a:rPr lang="en-US" altLang="zh-CN" sz="2800" b="1" spc="7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Econômica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spc="-2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Feder</a:t>
            </a:r>
            <a:r>
              <a:rPr lang="en-US" altLang="zh-CN" sz="2800" b="1" spc="-15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1061313" y="58470"/>
            <a:ext cx="234390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0" dirty="0">
                <a:solidFill>
                  <a:srgbClr val="000000"/>
                </a:solidFill>
                <a:latin typeface="Calibri"/>
                <a:ea typeface="Calibri"/>
              </a:rPr>
              <a:t>Mandatá</a:t>
            </a:r>
            <a:r>
              <a:rPr lang="en-US" altLang="zh-CN" sz="3600" b="1" spc="-5" dirty="0">
                <a:solidFill>
                  <a:srgbClr val="000000"/>
                </a:solidFill>
                <a:latin typeface="Calibri"/>
                <a:ea typeface="Calibri"/>
              </a:rPr>
              <a:t>ria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09623" y="879855"/>
            <a:ext cx="1876447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CO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NCEDENTES</a:t>
            </a:r>
          </a:p>
          <a:p>
            <a:pPr marL="0" indent="467232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UNI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8125" y="1113078"/>
            <a:ext cx="176063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45" dirty="0">
                <a:solidFill>
                  <a:srgbClr val="000000"/>
                </a:solidFill>
                <a:latin typeface="Calibri"/>
                <a:ea typeface="Calibri"/>
              </a:rPr>
              <a:t>MANDATÁ</a:t>
            </a:r>
            <a:r>
              <a:rPr lang="en-US" altLang="zh-CN" sz="2400" b="1" spc="-40" dirty="0">
                <a:solidFill>
                  <a:srgbClr val="000000"/>
                </a:solidFill>
                <a:latin typeface="Calibri"/>
                <a:ea typeface="Calibri"/>
              </a:rPr>
              <a:t>RIA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75192" y="1052194"/>
            <a:ext cx="190143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CONVEN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72789" y="4026281"/>
            <a:ext cx="1292815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8391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Contrato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  <a:p>
            <a:pPr marL="0" indent="44195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Prestação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Serviços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CPS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02295" y="4089654"/>
            <a:ext cx="111353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Contrato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Re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passe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8"/>
          <p:cNvSpPr txBox="1"/>
          <p:nvPr/>
        </p:nvSpPr>
        <p:spPr>
          <a:xfrm>
            <a:off x="1029004" y="362000"/>
            <a:ext cx="9762657" cy="5199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6329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3600" b="1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6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Parceria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Análogo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8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convênio: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94"/>
              </a:lnSpc>
            </a:pPr>
            <a:endParaRPr lang="en-US" dirty="0"/>
          </a:p>
          <a:p>
            <a:pPr marL="0" indent="263601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61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Objetiva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programas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</a:p>
          <a:p>
            <a:pPr marL="0" indent="263601">
              <a:lnSpc>
                <a:spcPct val="89583"/>
              </a:lnSpc>
            </a:pPr>
            <a:r>
              <a:rPr lang="en-US" altLang="zh-CN" sz="2650" spc="-10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3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Recíproco</a:t>
            </a:r>
          </a:p>
          <a:p>
            <a:pPr marL="0" indent="263601">
              <a:lnSpc>
                <a:spcPct val="90416"/>
              </a:lnSpc>
            </a:pPr>
            <a:r>
              <a:rPr lang="en-US" altLang="zh-CN" sz="2650" spc="-9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2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</a:rPr>
              <a:t>Mútua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Cooperação</a:t>
            </a:r>
          </a:p>
          <a:p>
            <a:pPr marL="0" indent="263601">
              <a:lnSpc>
                <a:spcPct val="100000"/>
              </a:lnSpc>
            </a:pPr>
            <a:r>
              <a:rPr lang="en-US" altLang="zh-CN" sz="2650" spc="-65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8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</a:rPr>
              <a:t>Envolve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Transferência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financeiros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4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spc="4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spc="60" dirty="0">
                <a:solidFill>
                  <a:srgbClr val="000000"/>
                </a:solidFill>
                <a:latin typeface="Calibri"/>
                <a:ea typeface="Calibri"/>
              </a:rPr>
              <a:t>Exclusivo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75" dirty="0">
                <a:solidFill>
                  <a:srgbClr val="000000"/>
                </a:solidFill>
                <a:latin typeface="Calibri"/>
                <a:ea typeface="Calibri"/>
              </a:rPr>
              <a:t>OSCIP</a:t>
            </a:r>
            <a:r>
              <a:rPr lang="en-US" altLang="zh-CN" sz="28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Organizações</a:t>
            </a:r>
            <a:r>
              <a:rPr lang="en-US" altLang="zh-CN"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4" dirty="0">
                <a:solidFill>
                  <a:srgbClr val="000000"/>
                </a:solidFill>
                <a:latin typeface="Calibri"/>
                <a:ea typeface="Calibri"/>
              </a:rPr>
              <a:t>Sociedade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ea typeface="Calibri"/>
              </a:rPr>
              <a:t>Civil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</a:p>
          <a:p>
            <a:pPr marL="0" indent="342849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Público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650" b="1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b="1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Áreas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específicas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educação,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saúde,</a:t>
            </a:r>
            <a:r>
              <a:rPr lang="en-US" altLang="zh-CN" sz="28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cultura...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"/>
            <a:ext cx="12192000" cy="685800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842467" y="331596"/>
            <a:ext cx="8256593" cy="3617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3600" b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600" b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Colaboração</a:t>
            </a:r>
            <a:r>
              <a:rPr lang="en-US" altLang="zh-CN" sz="3600" b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3600" b="1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Termo</a:t>
            </a:r>
            <a:r>
              <a:rPr lang="en-US" altLang="zh-CN" sz="3600" b="1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3600" b="1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Fomento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4"/>
              </a:lnSpc>
            </a:pPr>
            <a:endParaRPr lang="en-US" dirty="0"/>
          </a:p>
          <a:p>
            <a:pPr marL="0" indent="97536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Análogos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ao</a:t>
            </a:r>
            <a:r>
              <a:rPr lang="en-US" altLang="zh-CN" sz="28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convênio:</a:t>
            </a:r>
          </a:p>
          <a:p>
            <a:pPr marL="0" indent="458774">
              <a:lnSpc>
                <a:spcPct val="89583"/>
              </a:lnSpc>
            </a:pPr>
            <a:r>
              <a:rPr lang="en-US" altLang="zh-CN" sz="2650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61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Objetivam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execução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programas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</a:p>
          <a:p>
            <a:pPr marL="0" indent="458774">
              <a:lnSpc>
                <a:spcPct val="89999"/>
              </a:lnSpc>
            </a:pPr>
            <a:r>
              <a:rPr lang="en-US" altLang="zh-CN" sz="2650" spc="-10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Interesse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5" dirty="0">
                <a:solidFill>
                  <a:srgbClr val="000000"/>
                </a:solidFill>
                <a:latin typeface="Calibri"/>
                <a:ea typeface="Calibri"/>
              </a:rPr>
              <a:t>Recíproco</a:t>
            </a:r>
          </a:p>
          <a:p>
            <a:pPr marL="0" indent="458774">
              <a:lnSpc>
                <a:spcPct val="90416"/>
              </a:lnSpc>
            </a:pPr>
            <a:r>
              <a:rPr lang="en-US" altLang="zh-CN" sz="2650" spc="-94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129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ea typeface="Calibri"/>
              </a:rPr>
              <a:t>Mútua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ea typeface="Calibri"/>
              </a:rPr>
              <a:t>Cooperação</a:t>
            </a:r>
          </a:p>
          <a:p>
            <a:pPr marL="0" indent="458774">
              <a:lnSpc>
                <a:spcPct val="100000"/>
              </a:lnSpc>
            </a:pPr>
            <a:r>
              <a:rPr lang="en-US" altLang="zh-CN" sz="2650" spc="-65" dirty="0">
                <a:solidFill>
                  <a:srgbClr val="000000"/>
                </a:solidFill>
                <a:latin typeface="Wingdings"/>
                <a:ea typeface="Wingdings"/>
              </a:rPr>
              <a:t></a:t>
            </a:r>
            <a:r>
              <a:rPr lang="en-US" altLang="zh-CN" sz="2650" spc="-8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ea typeface="Calibri"/>
              </a:rPr>
              <a:t>Envolvem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Transferência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ea typeface="Calibri"/>
              </a:rPr>
              <a:t>financeiros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44"/>
              </a:lnSpc>
            </a:pPr>
            <a:endParaRPr lang="en-US" dirty="0"/>
          </a:p>
          <a:p>
            <a:pPr marL="0" indent="97536">
              <a:lnSpc>
                <a:spcPct val="100000"/>
              </a:lnSpc>
            </a:pPr>
            <a:r>
              <a:rPr lang="en-US" altLang="zh-CN" sz="26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Exclusivo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OSC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Organizações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Sociedade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Civil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41422" y="4311014"/>
            <a:ext cx="691186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554117" algn="l"/>
                <a:tab pos="4054796" algn="l"/>
              </a:tabLst>
            </a:pP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Termo</a:t>
            </a:r>
            <a:r>
              <a:rPr lang="en-US" altLang="zh-CN" sz="2800" b="1" spc="-1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de</a:t>
            </a:r>
            <a:r>
              <a:rPr lang="en-US" altLang="zh-CN" sz="2800" b="1" spc="-17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Colaboração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≠	</a:t>
            </a:r>
            <a:r>
              <a:rPr lang="en-US" altLang="zh-CN" sz="28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Termo</a:t>
            </a:r>
            <a:r>
              <a:rPr lang="en-US" altLang="zh-CN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de</a:t>
            </a:r>
            <a:r>
              <a:rPr lang="en-US" altLang="zh-CN" sz="28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28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Fomento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69794" y="4939360"/>
            <a:ext cx="755831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008627" algn="l"/>
                <a:tab pos="4676139" algn="l"/>
                <a:tab pos="5735700" algn="l"/>
                <a:tab pos="72612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n-US" altLang="zh-CN" sz="2800" spc="16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governo</a:t>
            </a:r>
            <a:r>
              <a:rPr lang="en-US" altLang="zh-CN" sz="2800" b="1" spc="1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define</a:t>
            </a:r>
            <a:r>
              <a:rPr lang="en-US" altLang="zh-CN" sz="2800" b="1" spc="16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	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A	</a:t>
            </a: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OSC	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propõe	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69794" y="5366080"/>
            <a:ext cx="7543289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00862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política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ser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atendida	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prioridade/necessidade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2491</Words>
  <Application>Microsoft Office PowerPoint</Application>
  <PresentationFormat>Widescreen</PresentationFormat>
  <Paragraphs>1075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0" baseType="lpstr">
      <vt:lpstr>宋体</vt:lpstr>
      <vt:lpstr>Arial</vt:lpstr>
      <vt:lpstr>Calibri</vt:lpstr>
      <vt:lpstr>Cambria</vt:lpstr>
      <vt:lpstr>Times New Roman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TELA  QUENTE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Alteração da PI 424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Projetos</dc:creator>
  <cp:lastModifiedBy>Usuário do Windows</cp:lastModifiedBy>
  <cp:revision>33</cp:revision>
  <dcterms:created xsi:type="dcterms:W3CDTF">2011-01-21T15:00:27Z</dcterms:created>
  <dcterms:modified xsi:type="dcterms:W3CDTF">2019-09-16T23:28:59Z</dcterms:modified>
</cp:coreProperties>
</file>