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5" r:id="rId5"/>
    <p:sldId id="266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8" r:id="rId16"/>
    <p:sldId id="280" r:id="rId17"/>
    <p:sldId id="303" r:id="rId18"/>
    <p:sldId id="306" r:id="rId19"/>
    <p:sldId id="305" r:id="rId20"/>
    <p:sldId id="307" r:id="rId21"/>
    <p:sldId id="289" r:id="rId22"/>
    <p:sldId id="290" r:id="rId23"/>
    <p:sldId id="291" r:id="rId24"/>
    <p:sldId id="29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5EC1-D426-45F5-9D02-15763F9415C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7EC2-B564-46F0-B2CA-04A0547EEC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75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5EC1-D426-45F5-9D02-15763F9415C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7EC2-B564-46F0-B2CA-04A0547EEC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3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5EC1-D426-45F5-9D02-15763F9415C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7EC2-B564-46F0-B2CA-04A0547EEC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90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5EC1-D426-45F5-9D02-15763F9415C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7EC2-B564-46F0-B2CA-04A0547EEC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67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5EC1-D426-45F5-9D02-15763F9415C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7EC2-B564-46F0-B2CA-04A0547EEC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92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5EC1-D426-45F5-9D02-15763F9415C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7EC2-B564-46F0-B2CA-04A0547EEC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38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5EC1-D426-45F5-9D02-15763F9415C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7EC2-B564-46F0-B2CA-04A0547EEC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39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5EC1-D426-45F5-9D02-15763F9415C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7EC2-B564-46F0-B2CA-04A0547EEC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32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5EC1-D426-45F5-9D02-15763F9415C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7EC2-B564-46F0-B2CA-04A0547EEC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96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5EC1-D426-45F5-9D02-15763F9415C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7EC2-B564-46F0-B2CA-04A0547EEC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60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5EC1-D426-45F5-9D02-15763F9415C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7EC2-B564-46F0-B2CA-04A0547EEC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85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A5EC1-D426-45F5-9D02-15763F9415C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7EC2-B564-46F0-B2CA-04A0547EEC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7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23" y="388711"/>
            <a:ext cx="6013976" cy="5878662"/>
          </a:xfr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89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5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03" y="1566231"/>
            <a:ext cx="557055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200" dirty="0">
                <a:solidFill>
                  <a:schemeClr val="tx1"/>
                </a:solidFill>
              </a:rPr>
              <a:t>1.1	Identificando o Problema </a:t>
            </a:r>
            <a:endParaRPr lang="pt-BR" altLang="pt-BR" sz="3200" dirty="0" smtClean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4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95" y="1579038"/>
            <a:ext cx="5847104" cy="445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altLang="pt-BR" sz="3200" dirty="0">
                <a:solidFill>
                  <a:schemeClr val="tx1"/>
                </a:solidFill>
              </a:rPr>
              <a:t>1.1	Identificando o </a:t>
            </a:r>
            <a:r>
              <a:rPr lang="pt-BR" altLang="pt-BR" sz="3200" dirty="0" smtClean="0">
                <a:solidFill>
                  <a:schemeClr val="tx1"/>
                </a:solidFill>
              </a:rPr>
              <a:t>Problema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200" dirty="0">
                <a:solidFill>
                  <a:schemeClr val="tx1"/>
                </a:solidFill>
              </a:rPr>
              <a:t>1.1	Identificando o Problema </a:t>
            </a:r>
            <a:endParaRPr lang="pt-BR" altLang="pt-BR" sz="3200" dirty="0" smtClean="0">
              <a:solidFill>
                <a:schemeClr val="tx1"/>
              </a:solidFill>
            </a:endParaRPr>
          </a:p>
        </p:txBody>
      </p:sp>
      <p:pic>
        <p:nvPicPr>
          <p:cNvPr id="34819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99" y="1384052"/>
            <a:ext cx="6888162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assapalavra.info/wp-content/uploads/2009/06/f090625_futvarze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93" y="1304639"/>
            <a:ext cx="6506936" cy="487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200" dirty="0">
                <a:solidFill>
                  <a:schemeClr val="tx1"/>
                </a:solidFill>
              </a:rPr>
              <a:t>1.1	Identificando o Problema </a:t>
            </a:r>
            <a:endParaRPr lang="pt-BR" altLang="pt-BR" sz="3200" dirty="0" smtClean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200" dirty="0">
                <a:solidFill>
                  <a:schemeClr val="tx1"/>
                </a:solidFill>
              </a:rPr>
              <a:t>1.1	Identificando o Problema </a:t>
            </a:r>
            <a:endParaRPr lang="pt-BR" altLang="pt-BR" sz="3200" dirty="0" smtClean="0">
              <a:solidFill>
                <a:schemeClr val="tx1"/>
              </a:solidFill>
            </a:endParaRPr>
          </a:p>
        </p:txBody>
      </p:sp>
      <p:pic>
        <p:nvPicPr>
          <p:cNvPr id="36867" name="Picture 2" descr="Resultado de imagem para falta de saneamento bas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80" y="1483860"/>
            <a:ext cx="8022091" cy="451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5" y="6012174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3"/>
          <p:cNvSpPr>
            <a:spLocks noGrp="1"/>
          </p:cNvSpPr>
          <p:nvPr>
            <p:ph type="title"/>
          </p:nvPr>
        </p:nvSpPr>
        <p:spPr>
          <a:xfrm>
            <a:off x="775607" y="125639"/>
            <a:ext cx="10820400" cy="1325563"/>
          </a:xfrm>
        </p:spPr>
        <p:txBody>
          <a:bodyPr/>
          <a:lstStyle/>
          <a:p>
            <a:pPr eaLnBrk="1" hangingPunct="1"/>
            <a:r>
              <a:rPr lang="pt-BR" altLang="pt-BR" dirty="0" smtClean="0">
                <a:solidFill>
                  <a:schemeClr val="tx1"/>
                </a:solidFill>
              </a:rPr>
              <a:t>Redação do Projeto</a:t>
            </a: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711200" y="1611086"/>
            <a:ext cx="5551488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000" dirty="0">
                <a:solidFill>
                  <a:srgbClr val="000000"/>
                </a:solidFill>
                <a:latin typeface="Trebuchet MS" panose="020B0603020202020204" pitchFamily="34" charset="0"/>
              </a:rPr>
              <a:t>Um bom projeto deve: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3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3000" dirty="0">
                <a:solidFill>
                  <a:srgbClr val="000000"/>
                </a:solidFill>
                <a:latin typeface="Trebuchet MS" panose="020B0603020202020204" pitchFamily="34" charset="0"/>
              </a:rPr>
              <a:t> Ter começo, meio e fim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pt-BR" altLang="pt-BR" sz="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3000" dirty="0">
                <a:solidFill>
                  <a:srgbClr val="000000"/>
                </a:solidFill>
                <a:latin typeface="Trebuchet MS" panose="020B0603020202020204" pitchFamily="34" charset="0"/>
              </a:rPr>
              <a:t> Ser claro, objetivo e conciso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pt-BR" altLang="pt-BR" sz="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3000" dirty="0">
                <a:solidFill>
                  <a:srgbClr val="000000"/>
                </a:solidFill>
                <a:latin typeface="Trebuchet MS" panose="020B0603020202020204" pitchFamily="34" charset="0"/>
              </a:rPr>
              <a:t> Ser autossustentável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pt-BR" altLang="pt-BR" sz="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3000" dirty="0">
                <a:solidFill>
                  <a:srgbClr val="000000"/>
                </a:solidFill>
                <a:latin typeface="Trebuchet MS" panose="020B0603020202020204" pitchFamily="34" charset="0"/>
              </a:rPr>
              <a:t> Ter objetivos quantificáveis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pt-BR" altLang="pt-BR" sz="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3000" dirty="0">
                <a:solidFill>
                  <a:srgbClr val="000000"/>
                </a:solidFill>
                <a:latin typeface="Trebuchet MS" panose="020B0603020202020204" pitchFamily="34" charset="0"/>
              </a:rPr>
              <a:t> Ter orçamento Real</a:t>
            </a:r>
          </a:p>
        </p:txBody>
      </p:sp>
      <p:pic>
        <p:nvPicPr>
          <p:cNvPr id="54276" name="Picture 5" descr="http://www.axisdraco.com/wp-content/uploads/2009/03/2hand_wr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827088"/>
            <a:ext cx="520382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5150" y="139596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altLang="pt-BR" sz="8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pt-BR" altLang="pt-BR" sz="1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pt-BR" altLang="pt-BR" dirty="0" smtClean="0">
                <a:solidFill>
                  <a:srgbClr val="FF0000"/>
                </a:solidFill>
              </a:rPr>
              <a:t>A justificativa a ser inserida no SICONV, segundo a PI 424/2016, deve conter  a caracterização dos interesses recíprocos, a relação entre a proposta e os objetivos e diretrizes do programa federal, o público alvo, o problema a ser resolvido e os resultados esperados.</a:t>
            </a:r>
            <a:endParaRPr lang="pt-BR" altLang="pt-B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altLang="pt-BR" b="1" dirty="0">
              <a:solidFill>
                <a:srgbClr val="000000"/>
              </a:solidFill>
            </a:endParaRPr>
          </a:p>
          <a:p>
            <a:endParaRPr lang="pt-BR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101687" y="188856"/>
            <a:ext cx="10031776" cy="791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dirty="0">
                <a:solidFill>
                  <a:srgbClr val="FF0000"/>
                </a:solidFill>
              </a:rPr>
              <a:t>Nova Justificativa SICONV:</a:t>
            </a:r>
            <a:br>
              <a:rPr lang="pt-BR" altLang="pt-BR" sz="3600" dirty="0">
                <a:solidFill>
                  <a:srgbClr val="FF0000"/>
                </a:solidFill>
              </a:rPr>
            </a:br>
            <a:endParaRPr lang="pt-BR" altLang="pt-BR" sz="3600" dirty="0" smtClean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PROJETOS SOCIAIS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1. Resumo do Projeto Sociais e   2.Objetivos </a:t>
            </a:r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do Projeto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Identificar </a:t>
            </a:r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o Problema 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Diagnóstico 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Ambiente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dirty="0">
              <a:solidFill>
                <a:srgbClr val="00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24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SICONV</a:t>
            </a:r>
            <a:b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519485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OBJETO </a:t>
            </a: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DO CONVÊNIO: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Definir o OBJETO DO CONVÊNIO de maneira sucinta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CARACTERIZAÇÃO </a:t>
            </a: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DOS INTERESSES RECÍPROCOS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Localização: Informar a qual UF pertence, mesorregião, microrregião, limites com outros municípios ou divisa de estados, distância da capital;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População total Conforme dados atualizados do IBGE (www.ibge.gov.br). *** Dado oficial, não utilizar o dado estimativo da população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PROBLEMA A SER RESOLVIDO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O que se pretende resolver: diminuir impactos sociais, déficit de infraestrutura física,  o que eu quero resolver com o projeto?</a:t>
            </a:r>
          </a:p>
          <a:p>
            <a:pPr marL="0" indent="0">
              <a:buNone/>
            </a:pP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PUBLICO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ALVO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Detalhar o perfil socioeconômico atual dos beneficiários (gênero, grau de escolaridade, renda familiar, faixa etária e outras características, que servirão de base referencial à avaliação processual de resultados e à construção de marco zero, início operacional do projeto).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 quem vamos atender? O problema de quem vai ser resolvido</a:t>
            </a:r>
            <a:endParaRPr lang="pt-BR" alt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41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10817"/>
            <a:ext cx="10515600" cy="588396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3.  Metodologia </a:t>
            </a:r>
            <a:r>
              <a:rPr lang="pt-BR" altLang="pt-BR" b="1" dirty="0" smtClean="0">
                <a:solidFill>
                  <a:srgbClr val="FF0000"/>
                </a:solidFill>
              </a:rPr>
              <a:t> (Projetos Sociais)</a:t>
            </a:r>
            <a:endParaRPr lang="pt-BR" altLang="pt-BR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rgbClr val="FF0000"/>
                </a:solidFill>
              </a:rPr>
              <a:t>Cronograma de Execução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dirty="0" smtClean="0">
                <a:solidFill>
                  <a:srgbClr val="FF0000"/>
                </a:solidFill>
              </a:rPr>
              <a:t>Orçamento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PLANO DE TRABALHO (SICONV</a:t>
            </a:r>
            <a:r>
              <a:rPr lang="pt-BR" altLang="pt-BR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dirty="0" smtClean="0">
                <a:solidFill>
                  <a:srgbClr val="FF0000"/>
                </a:solidFill>
              </a:rPr>
              <a:t>CRONOGRAMA FÍSICO, CRONOGRAMA DE DESEMBOLSO, PLANO DE APLICAÇÃO DETALHADO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</a:rPr>
              <a:t>.  Composição e Formação de Equipe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capacidade </a:t>
            </a:r>
            <a:r>
              <a:rPr lang="pt-BR" altLang="pt-BR" dirty="0" smtClean="0">
                <a:solidFill>
                  <a:schemeClr val="accent6">
                    <a:lumMod val="75000"/>
                  </a:schemeClr>
                </a:solidFill>
              </a:rPr>
              <a:t>técnica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chemeClr val="accent6">
                    <a:lumMod val="75000"/>
                  </a:schemeClr>
                </a:solidFill>
              </a:rPr>
              <a:t>Declaração de Capacidade Técnica  (SICONV)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6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59" y="0"/>
            <a:ext cx="5528869" cy="54423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246" y="2555324"/>
            <a:ext cx="7362154" cy="1036962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de Projetos Sociais</a:t>
            </a: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618876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b="1" dirty="0" smtClean="0">
                <a:solidFill>
                  <a:schemeClr val="accent2">
                    <a:lumMod val="75000"/>
                  </a:schemeClr>
                </a:solidFill>
              </a:rPr>
              <a:t> 5 Avaliação </a:t>
            </a:r>
            <a:r>
              <a:rPr lang="pt-BR" altLang="pt-BR" b="1" dirty="0">
                <a:solidFill>
                  <a:schemeClr val="accent2">
                    <a:lumMod val="75000"/>
                  </a:schemeClr>
                </a:solidFill>
              </a:rPr>
              <a:t>(PROJETOS SOCIAIS)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chemeClr val="accent2">
                    <a:lumMod val="75000"/>
                  </a:schemeClr>
                </a:solidFill>
              </a:rPr>
              <a:t>Indicadores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Resultados Esperados (SICONV)</a:t>
            </a:r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Quanto do problema poderá ser resolvido com o projeto que irá ser apresentado</a:t>
            </a:r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Objetivo ,Metas que devem ser alcançadas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  <a:p>
            <a:r>
              <a:rPr lang="pt-BR" b="1" dirty="0"/>
              <a:t>Relação entre a proposta e os objetivos e diretrizes do programa (SICONV)</a:t>
            </a:r>
          </a:p>
          <a:p>
            <a:r>
              <a:rPr lang="pt-BR" dirty="0"/>
              <a:t>Olhar as diretrizes do Programa</a:t>
            </a:r>
          </a:p>
          <a:p>
            <a:r>
              <a:rPr lang="pt-BR" dirty="0"/>
              <a:t>Olhar os Objetivos do programa</a:t>
            </a:r>
          </a:p>
          <a:p>
            <a:r>
              <a:rPr lang="pt-BR" dirty="0"/>
              <a:t>Caso não venha explicito nos manuais, buscar informações no site do ministério</a:t>
            </a:r>
          </a:p>
          <a:p>
            <a:r>
              <a:rPr lang="pt-BR" dirty="0"/>
              <a:t>Fazer um paralelo entre as diretrizes e objetivos do programa com a proposta que será apresentada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b="1" dirty="0">
                <a:solidFill>
                  <a:srgbClr val="000000"/>
                </a:solidFill>
              </a:rPr>
              <a:t>6.  Sustentabilidade e Continuidade das ações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7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650" y="2612704"/>
            <a:ext cx="6128264" cy="1238996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Exemplo para Exercício</a:t>
            </a:r>
            <a:endParaRPr lang="pt-BR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0" y="1173707"/>
            <a:ext cx="5890820" cy="47058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Objeto do Projeto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08653"/>
            <a:ext cx="10515600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3600" i="1" dirty="0" smtClean="0">
                <a:solidFill>
                  <a:srgbClr val="000000"/>
                </a:solidFill>
                <a:ea typeface="Arial Unicode MS"/>
              </a:rPr>
              <a:t>Desenvolvimento de ambiente digital comunitário e capacitação </a:t>
            </a:r>
            <a:r>
              <a:rPr lang="pt-BR" sz="3600" i="1" dirty="0">
                <a:solidFill>
                  <a:srgbClr val="000000"/>
                </a:solidFill>
                <a:ea typeface="Arial Unicode MS"/>
              </a:rPr>
              <a:t>social visando a inclusão digital e o acesso </a:t>
            </a:r>
            <a:r>
              <a:rPr lang="pt-BR" sz="3600" i="1" dirty="0" smtClean="0">
                <a:solidFill>
                  <a:srgbClr val="000000"/>
                </a:solidFill>
                <a:ea typeface="Arial Unicode MS"/>
              </a:rPr>
              <a:t>igualitário</a:t>
            </a:r>
            <a:r>
              <a:rPr lang="pt-BR" sz="3600" dirty="0"/>
              <a:t>.</a:t>
            </a: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48919" y="3599999"/>
            <a:ext cx="4135272" cy="2405015"/>
          </a:xfrm>
          <a:prstGeom prst="rect">
            <a:avLst/>
          </a:prstGeom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200240" y="365040"/>
            <a:ext cx="9790560" cy="132444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CustomShape 2"/>
          <p:cNvSpPr/>
          <p:nvPr/>
        </p:nvSpPr>
        <p:spPr>
          <a:xfrm>
            <a:off x="1200240" y="1825560"/>
            <a:ext cx="9790560" cy="435024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CustomShape 3"/>
          <p:cNvSpPr/>
          <p:nvPr/>
        </p:nvSpPr>
        <p:spPr>
          <a:xfrm>
            <a:off x="5130180" y="1087381"/>
            <a:ext cx="272232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579D1C"/>
                </a:solidFill>
                <a:latin typeface="Trebuchet MS"/>
              </a:rPr>
              <a:t>Meta 1 - </a:t>
            </a:r>
            <a:r>
              <a:rPr lang="pt-BR" sz="2200" dirty="0" smtClean="0">
                <a:solidFill>
                  <a:srgbClr val="579D1C"/>
                </a:solidFill>
                <a:latin typeface="Trebuchet MS"/>
              </a:rPr>
              <a:t>Infraestrutura</a:t>
            </a:r>
            <a:endParaRPr dirty="0"/>
          </a:p>
        </p:txBody>
      </p:sp>
      <p:sp>
        <p:nvSpPr>
          <p:cNvPr id="89" name="CustomShape 4"/>
          <p:cNvSpPr/>
          <p:nvPr/>
        </p:nvSpPr>
        <p:spPr>
          <a:xfrm>
            <a:off x="5139926" y="2880000"/>
            <a:ext cx="2663640" cy="401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0084D1"/>
                </a:solidFill>
                <a:latin typeface="Trebuchet MS"/>
              </a:rPr>
              <a:t>Meta 2 - Divulgação </a:t>
            </a:r>
            <a:endParaRPr dirty="0"/>
          </a:p>
        </p:txBody>
      </p:sp>
      <p:sp>
        <p:nvSpPr>
          <p:cNvPr id="90" name="CustomShape 5"/>
          <p:cNvSpPr/>
          <p:nvPr/>
        </p:nvSpPr>
        <p:spPr>
          <a:xfrm>
            <a:off x="5216667" y="4835871"/>
            <a:ext cx="259164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FF420E"/>
                </a:solidFill>
                <a:latin typeface="Trebuchet MS"/>
              </a:rPr>
              <a:t>Meta 3 - Capacitação</a:t>
            </a:r>
            <a:endParaRPr dirty="0"/>
          </a:p>
        </p:txBody>
      </p:sp>
      <p:pic>
        <p:nvPicPr>
          <p:cNvPr id="91" name="Imagem 90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60000"/>
            <a:ext cx="2592000" cy="1697400"/>
          </a:xfrm>
          <a:prstGeom prst="rect">
            <a:avLst/>
          </a:prstGeom>
          <a:ln>
            <a:noFill/>
          </a:ln>
        </p:spPr>
      </p:pic>
      <p:sp>
        <p:nvSpPr>
          <p:cNvPr id="93" name="CustomShape 7"/>
          <p:cNvSpPr/>
          <p:nvPr/>
        </p:nvSpPr>
        <p:spPr>
          <a:xfrm>
            <a:off x="9839331" y="1081706"/>
            <a:ext cx="177768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579D1C"/>
                </a:solidFill>
                <a:latin typeface="Trebuchet MS"/>
              </a:rPr>
              <a:t>Equipamentos</a:t>
            </a:r>
            <a:endParaRPr dirty="0"/>
          </a:p>
        </p:txBody>
      </p:sp>
      <p:sp>
        <p:nvSpPr>
          <p:cNvPr id="94" name="CustomShape 8"/>
          <p:cNvSpPr/>
          <p:nvPr/>
        </p:nvSpPr>
        <p:spPr>
          <a:xfrm>
            <a:off x="9991165" y="2966777"/>
            <a:ext cx="84780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0084D1"/>
                </a:solidFill>
                <a:latin typeface="Trebuchet MS"/>
              </a:rPr>
              <a:t>Rádio</a:t>
            </a:r>
            <a:endParaRPr dirty="0"/>
          </a:p>
        </p:txBody>
      </p:sp>
      <p:sp>
        <p:nvSpPr>
          <p:cNvPr id="96" name="CustomShape 10"/>
          <p:cNvSpPr/>
          <p:nvPr/>
        </p:nvSpPr>
        <p:spPr>
          <a:xfrm>
            <a:off x="9856317" y="4216114"/>
            <a:ext cx="131112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FF420E"/>
                </a:solidFill>
                <a:latin typeface="Trebuchet MS"/>
              </a:rPr>
              <a:t>Inscrições</a:t>
            </a:r>
            <a:endParaRPr dirty="0"/>
          </a:p>
        </p:txBody>
      </p:sp>
      <p:sp>
        <p:nvSpPr>
          <p:cNvPr id="97" name="CustomShape 11"/>
          <p:cNvSpPr/>
          <p:nvPr/>
        </p:nvSpPr>
        <p:spPr>
          <a:xfrm>
            <a:off x="9203386" y="5174469"/>
            <a:ext cx="2643120" cy="64346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FF420E"/>
                </a:solidFill>
                <a:latin typeface="Trebuchet MS"/>
              </a:rPr>
              <a:t>Realização</a:t>
            </a:r>
          </a:p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FF420E"/>
                </a:solidFill>
                <a:latin typeface="Trebuchet MS"/>
              </a:rPr>
              <a:t> de Turmas</a:t>
            </a:r>
            <a:endParaRPr dirty="0"/>
          </a:p>
        </p:txBody>
      </p:sp>
      <p:sp>
        <p:nvSpPr>
          <p:cNvPr id="99" name="Line 13"/>
          <p:cNvSpPr/>
          <p:nvPr/>
        </p:nvSpPr>
        <p:spPr>
          <a:xfrm>
            <a:off x="7978680" y="1296000"/>
            <a:ext cx="1724934" cy="2556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00" name="Line 14"/>
          <p:cNvSpPr/>
          <p:nvPr/>
        </p:nvSpPr>
        <p:spPr>
          <a:xfrm flipV="1">
            <a:off x="8050680" y="3163320"/>
            <a:ext cx="1788651" cy="46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04" name="Line 18"/>
          <p:cNvSpPr/>
          <p:nvPr/>
        </p:nvSpPr>
        <p:spPr>
          <a:xfrm flipH="1">
            <a:off x="2628000" y="3096000"/>
            <a:ext cx="2448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05" name="Line 19"/>
          <p:cNvSpPr/>
          <p:nvPr/>
        </p:nvSpPr>
        <p:spPr>
          <a:xfrm flipV="1">
            <a:off x="2628000" y="1296000"/>
            <a:ext cx="2376000" cy="1800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06" name="Line 20"/>
          <p:cNvSpPr/>
          <p:nvPr/>
        </p:nvSpPr>
        <p:spPr>
          <a:xfrm>
            <a:off x="2628000" y="3096000"/>
            <a:ext cx="2466514" cy="1954971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23" name="Line 14"/>
          <p:cNvSpPr/>
          <p:nvPr/>
        </p:nvSpPr>
        <p:spPr>
          <a:xfrm flipV="1">
            <a:off x="7898745" y="4406143"/>
            <a:ext cx="1813320" cy="576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24" name="Line 16"/>
          <p:cNvSpPr/>
          <p:nvPr/>
        </p:nvSpPr>
        <p:spPr>
          <a:xfrm>
            <a:off x="7912066" y="5036571"/>
            <a:ext cx="1813320" cy="504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9" name="Título 1"/>
          <p:cNvSpPr txBox="1">
            <a:spLocks/>
          </p:cNvSpPr>
          <p:nvPr/>
        </p:nvSpPr>
        <p:spPr>
          <a:xfrm>
            <a:off x="272143" y="1365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tx1"/>
                </a:solidFill>
              </a:rPr>
              <a:t>Estrutura do Projeto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542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200240" y="365040"/>
            <a:ext cx="9790560" cy="132444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CustomShape 2"/>
          <p:cNvSpPr/>
          <p:nvPr/>
        </p:nvSpPr>
        <p:spPr>
          <a:xfrm>
            <a:off x="1200240" y="1825560"/>
            <a:ext cx="9790560" cy="435024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CustomShape 3"/>
          <p:cNvSpPr/>
          <p:nvPr/>
        </p:nvSpPr>
        <p:spPr>
          <a:xfrm>
            <a:off x="5130180" y="1087381"/>
            <a:ext cx="272232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579D1C"/>
                </a:solidFill>
                <a:latin typeface="Trebuchet MS"/>
              </a:rPr>
              <a:t>Meta 1 - Criação Salas</a:t>
            </a:r>
            <a:endParaRPr dirty="0"/>
          </a:p>
        </p:txBody>
      </p:sp>
      <p:sp>
        <p:nvSpPr>
          <p:cNvPr id="89" name="CustomShape 4"/>
          <p:cNvSpPr/>
          <p:nvPr/>
        </p:nvSpPr>
        <p:spPr>
          <a:xfrm>
            <a:off x="5139926" y="2880000"/>
            <a:ext cx="2663640" cy="401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0084D1"/>
                </a:solidFill>
                <a:latin typeface="Trebuchet MS"/>
              </a:rPr>
              <a:t>Meta 2 - Divulgação </a:t>
            </a:r>
            <a:endParaRPr dirty="0"/>
          </a:p>
        </p:txBody>
      </p:sp>
      <p:sp>
        <p:nvSpPr>
          <p:cNvPr id="90" name="CustomShape 5"/>
          <p:cNvSpPr/>
          <p:nvPr/>
        </p:nvSpPr>
        <p:spPr>
          <a:xfrm>
            <a:off x="5412610" y="4803215"/>
            <a:ext cx="259164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FF420E"/>
                </a:solidFill>
                <a:latin typeface="Trebuchet MS"/>
              </a:rPr>
              <a:t>Meta 3 - Capacitação</a:t>
            </a:r>
            <a:endParaRPr dirty="0"/>
          </a:p>
        </p:txBody>
      </p:sp>
      <p:pic>
        <p:nvPicPr>
          <p:cNvPr id="91" name="Imagem 90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60000"/>
            <a:ext cx="2592000" cy="1697400"/>
          </a:xfrm>
          <a:prstGeom prst="rect">
            <a:avLst/>
          </a:prstGeom>
          <a:ln>
            <a:noFill/>
          </a:ln>
        </p:spPr>
      </p:pic>
      <p:sp>
        <p:nvSpPr>
          <p:cNvPr id="94" name="CustomShape 8"/>
          <p:cNvSpPr/>
          <p:nvPr/>
        </p:nvSpPr>
        <p:spPr>
          <a:xfrm>
            <a:off x="9991165" y="2966777"/>
            <a:ext cx="84780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0084D1"/>
                </a:solidFill>
                <a:latin typeface="Trebuchet MS"/>
              </a:rPr>
              <a:t>Rádio</a:t>
            </a:r>
          </a:p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0084D1"/>
                </a:solidFill>
                <a:latin typeface="Trebuchet MS"/>
              </a:rPr>
              <a:t>R$ 48.000,00</a:t>
            </a:r>
            <a:endParaRPr dirty="0"/>
          </a:p>
        </p:txBody>
      </p:sp>
      <p:sp>
        <p:nvSpPr>
          <p:cNvPr id="96" name="CustomShape 10"/>
          <p:cNvSpPr/>
          <p:nvPr/>
        </p:nvSpPr>
        <p:spPr>
          <a:xfrm>
            <a:off x="10019603" y="4041943"/>
            <a:ext cx="131112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FF420E"/>
                </a:solidFill>
                <a:latin typeface="Trebuchet MS"/>
              </a:rPr>
              <a:t>Inscrições</a:t>
            </a:r>
          </a:p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FF420E"/>
                </a:solidFill>
                <a:latin typeface="Trebuchet MS"/>
              </a:rPr>
              <a:t>R$ </a:t>
            </a:r>
            <a:r>
              <a:rPr lang="pt-BR" sz="2200" dirty="0" smtClean="0">
                <a:solidFill>
                  <a:srgbClr val="FF420E"/>
                </a:solidFill>
                <a:latin typeface="Trebuchet MS"/>
              </a:rPr>
              <a:t>13.200,00</a:t>
            </a:r>
            <a:endParaRPr dirty="0"/>
          </a:p>
        </p:txBody>
      </p:sp>
      <p:sp>
        <p:nvSpPr>
          <p:cNvPr id="97" name="CustomShape 11"/>
          <p:cNvSpPr/>
          <p:nvPr/>
        </p:nvSpPr>
        <p:spPr>
          <a:xfrm>
            <a:off x="9388442" y="4967640"/>
            <a:ext cx="2643120" cy="64346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FF420E"/>
                </a:solidFill>
                <a:latin typeface="Trebuchet MS"/>
              </a:rPr>
              <a:t>Realização</a:t>
            </a:r>
          </a:p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FF420E"/>
                </a:solidFill>
                <a:latin typeface="Trebuchet MS"/>
              </a:rPr>
              <a:t> de Turmas</a:t>
            </a:r>
          </a:p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FF420E"/>
                </a:solidFill>
                <a:latin typeface="Trebuchet MS"/>
              </a:rPr>
              <a:t>R$ </a:t>
            </a:r>
            <a:r>
              <a:rPr lang="pt-BR" sz="2200" dirty="0" smtClean="0">
                <a:solidFill>
                  <a:srgbClr val="FF420E"/>
                </a:solidFill>
                <a:latin typeface="Trebuchet MS"/>
              </a:rPr>
              <a:t>93.097,20</a:t>
            </a:r>
            <a:endParaRPr dirty="0"/>
          </a:p>
        </p:txBody>
      </p:sp>
      <p:sp>
        <p:nvSpPr>
          <p:cNvPr id="99" name="Line 13"/>
          <p:cNvSpPr/>
          <p:nvPr/>
        </p:nvSpPr>
        <p:spPr>
          <a:xfrm>
            <a:off x="7978680" y="1296000"/>
            <a:ext cx="1899408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00" name="Line 14"/>
          <p:cNvSpPr/>
          <p:nvPr/>
        </p:nvSpPr>
        <p:spPr>
          <a:xfrm flipV="1">
            <a:off x="8050680" y="3163320"/>
            <a:ext cx="1788651" cy="46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04" name="Line 18"/>
          <p:cNvSpPr/>
          <p:nvPr/>
        </p:nvSpPr>
        <p:spPr>
          <a:xfrm flipH="1">
            <a:off x="2628000" y="3096000"/>
            <a:ext cx="2448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05" name="Line 19"/>
          <p:cNvSpPr/>
          <p:nvPr/>
        </p:nvSpPr>
        <p:spPr>
          <a:xfrm flipV="1">
            <a:off x="2628000" y="1296000"/>
            <a:ext cx="2376000" cy="1800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06" name="Line 20"/>
          <p:cNvSpPr/>
          <p:nvPr/>
        </p:nvSpPr>
        <p:spPr>
          <a:xfrm>
            <a:off x="2627999" y="3096000"/>
            <a:ext cx="2662457" cy="19332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23" name="Line 14"/>
          <p:cNvSpPr/>
          <p:nvPr/>
        </p:nvSpPr>
        <p:spPr>
          <a:xfrm flipV="1">
            <a:off x="8094688" y="4351715"/>
            <a:ext cx="1813320" cy="576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24" name="Line 16"/>
          <p:cNvSpPr/>
          <p:nvPr/>
        </p:nvSpPr>
        <p:spPr>
          <a:xfrm>
            <a:off x="8108008" y="4971257"/>
            <a:ext cx="1813320" cy="504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21" name="CustomShape 7"/>
          <p:cNvSpPr/>
          <p:nvPr/>
        </p:nvSpPr>
        <p:spPr>
          <a:xfrm>
            <a:off x="9893430" y="944091"/>
            <a:ext cx="177768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579D1C"/>
                </a:solidFill>
                <a:latin typeface="Trebuchet MS"/>
              </a:rPr>
              <a:t>Equipamentos</a:t>
            </a:r>
          </a:p>
          <a:p>
            <a:pPr algn="ctr">
              <a:lnSpc>
                <a:spcPct val="90000"/>
              </a:lnSpc>
            </a:pPr>
            <a:r>
              <a:rPr lang="pt-BR" sz="2200" dirty="0">
                <a:solidFill>
                  <a:srgbClr val="579D1C"/>
                </a:solidFill>
                <a:latin typeface="Trebuchet MS"/>
              </a:rPr>
              <a:t>R$ </a:t>
            </a:r>
            <a:r>
              <a:rPr lang="pt-BR" sz="2200" dirty="0" smtClean="0">
                <a:solidFill>
                  <a:srgbClr val="579D1C"/>
                </a:solidFill>
                <a:latin typeface="Trebuchet MS"/>
              </a:rPr>
              <a:t>251.988,00</a:t>
            </a:r>
            <a:endParaRPr dirty="0"/>
          </a:p>
        </p:txBody>
      </p:sp>
      <p:sp>
        <p:nvSpPr>
          <p:cNvPr id="19" name="TextShape 1"/>
          <p:cNvSpPr txBox="1"/>
          <p:nvPr/>
        </p:nvSpPr>
        <p:spPr>
          <a:xfrm>
            <a:off x="670028" y="130989"/>
            <a:ext cx="4392000" cy="563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pt-BR" sz="3200" b="1" dirty="0">
                <a:solidFill>
                  <a:srgbClr val="000000"/>
                </a:solidFill>
                <a:latin typeface="Trebuchet MS"/>
              </a:rPr>
              <a:t>Realização das Turmas</a:t>
            </a:r>
            <a:endParaRPr b="1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11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9"/>
          <a:stretch>
            <a:fillRect/>
          </a:stretch>
        </p:blipFill>
        <p:spPr bwMode="auto">
          <a:xfrm>
            <a:off x="3379194" y="2875355"/>
            <a:ext cx="48387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Afinal o que é um projeto social?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alt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Instrumento metodológico para fazer da ação social uma intervenção organizada com melhores possibilidades de atingir seus </a:t>
            </a:r>
            <a:r>
              <a:rPr lang="pt-BR" altLang="pt-BR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objetivos</a:t>
            </a:r>
            <a:endParaRPr lang="pt-BR" altLang="pt-BR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3"/>
          <p:cNvSpPr>
            <a:spLocks noGrp="1"/>
          </p:cNvSpPr>
          <p:nvPr>
            <p:ph type="title"/>
          </p:nvPr>
        </p:nvSpPr>
        <p:spPr>
          <a:xfrm>
            <a:off x="1189038" y="82550"/>
            <a:ext cx="10820400" cy="1325563"/>
          </a:xfrm>
        </p:spPr>
        <p:txBody>
          <a:bodyPr/>
          <a:lstStyle/>
          <a:p>
            <a:pPr eaLnBrk="1" hangingPunct="1"/>
            <a:r>
              <a:rPr lang="pt-BR" altLang="pt-BR" dirty="0" smtClean="0">
                <a:solidFill>
                  <a:schemeClr val="tx1"/>
                </a:solidFill>
              </a:rPr>
              <a:t>Roteiro para Elaboração do Projeto</a:t>
            </a: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633866" y="1253446"/>
            <a:ext cx="10839676" cy="581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1.</a:t>
            </a:r>
            <a:r>
              <a:rPr lang="pt-BR" altLang="pt-BR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pt-BR" altLang="pt-BR" b="1" dirty="0" smtClean="0">
                <a:solidFill>
                  <a:srgbClr val="000000"/>
                </a:solidFill>
                <a:latin typeface="+mn-lt"/>
              </a:rPr>
              <a:t>Resumo </a:t>
            </a:r>
            <a:r>
              <a:rPr lang="pt-BR" altLang="pt-BR" b="1" dirty="0">
                <a:solidFill>
                  <a:srgbClr val="000000"/>
                </a:solidFill>
                <a:latin typeface="+mn-lt"/>
              </a:rPr>
              <a:t>do Projeto </a:t>
            </a:r>
            <a:endParaRPr lang="pt-BR" altLang="pt-BR" b="1" dirty="0" smtClean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rgbClr val="000000"/>
                </a:solidFill>
                <a:latin typeface="+mn-lt"/>
              </a:rPr>
              <a:t>Identificar </a:t>
            </a:r>
            <a:r>
              <a:rPr lang="pt-BR" altLang="pt-BR" dirty="0">
                <a:solidFill>
                  <a:srgbClr val="000000"/>
                </a:solidFill>
                <a:latin typeface="+mn-lt"/>
              </a:rPr>
              <a:t>o Problema </a:t>
            </a:r>
            <a:r>
              <a:rPr lang="pt-BR" altLang="pt-BR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rgbClr val="000000"/>
                </a:solidFill>
                <a:latin typeface="+mn-lt"/>
              </a:rPr>
              <a:t>Diagnóstico 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rgbClr val="000000"/>
                </a:solidFill>
                <a:latin typeface="+mn-lt"/>
              </a:rPr>
              <a:t>Ambiente</a:t>
            </a:r>
            <a:endParaRPr lang="pt-BR" altLang="pt-BR" dirty="0">
              <a:solidFill>
                <a:srgbClr val="000000"/>
              </a:solidFill>
              <a:latin typeface="+mn-lt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000000"/>
                </a:solidFill>
                <a:latin typeface="+mn-lt"/>
              </a:rPr>
              <a:t>2.	Objetivos </a:t>
            </a:r>
            <a:r>
              <a:rPr lang="pt-BR" altLang="pt-BR" b="1" dirty="0">
                <a:solidFill>
                  <a:srgbClr val="000000"/>
                </a:solidFill>
                <a:latin typeface="+mn-lt"/>
              </a:rPr>
              <a:t>do Projeto </a:t>
            </a:r>
            <a:endParaRPr lang="pt-BR" altLang="pt-BR" dirty="0">
              <a:solidFill>
                <a:srgbClr val="000000"/>
              </a:solidFill>
              <a:latin typeface="+mn-lt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000000"/>
                </a:solidFill>
              </a:rPr>
              <a:t>3.  Metodologia </a:t>
            </a:r>
            <a:endParaRPr lang="pt-BR" altLang="pt-BR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rgbClr val="000000"/>
                </a:solidFill>
              </a:rPr>
              <a:t>Cronograma de Execução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rgbClr val="000000"/>
                </a:solidFill>
              </a:rPr>
              <a:t>Orçamento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chemeClr val="tx1"/>
                </a:solidFill>
              </a:rPr>
              <a:t>Roteiro para Elaboração do Projeto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000000"/>
                </a:solidFill>
              </a:rPr>
              <a:t>4.  Composição </a:t>
            </a:r>
            <a:r>
              <a:rPr lang="pt-BR" altLang="pt-BR" b="1" dirty="0">
                <a:solidFill>
                  <a:srgbClr val="000000"/>
                </a:solidFill>
              </a:rPr>
              <a:t>e Formação de Equipe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rgbClr val="000000"/>
                </a:solidFill>
              </a:rPr>
              <a:t>capacidade técnica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000000"/>
                </a:solidFill>
              </a:rPr>
              <a:t>5.  Avaliação</a:t>
            </a:r>
            <a:r>
              <a:rPr lang="pt-BR" altLang="pt-BR" dirty="0" smtClean="0">
                <a:solidFill>
                  <a:srgbClr val="000000"/>
                </a:solidFill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rgbClr val="000000"/>
                </a:solidFill>
              </a:rPr>
              <a:t>indicadores</a:t>
            </a:r>
            <a:endParaRPr lang="pt-BR" altLang="pt-BR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000000"/>
                </a:solidFill>
              </a:rPr>
              <a:t>6.  Sustentabilidade </a:t>
            </a:r>
            <a:r>
              <a:rPr lang="pt-BR" altLang="pt-BR" b="1" dirty="0">
                <a:solidFill>
                  <a:srgbClr val="000000"/>
                </a:solidFill>
              </a:rPr>
              <a:t>e Continuidade das </a:t>
            </a:r>
            <a:r>
              <a:rPr lang="pt-BR" altLang="pt-BR" b="1" dirty="0" smtClean="0">
                <a:solidFill>
                  <a:srgbClr val="000000"/>
                </a:solidFill>
              </a:rPr>
              <a:t>ações</a:t>
            </a:r>
            <a:endParaRPr lang="pt-BR" altLang="pt-BR" b="1" dirty="0">
              <a:solidFill>
                <a:srgbClr val="000000"/>
              </a:solidFill>
            </a:endParaRPr>
          </a:p>
          <a:p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3"/>
          <p:cNvSpPr>
            <a:spLocks noGrp="1"/>
          </p:cNvSpPr>
          <p:nvPr>
            <p:ph type="title"/>
          </p:nvPr>
        </p:nvSpPr>
        <p:spPr>
          <a:xfrm>
            <a:off x="1200150" y="-17463"/>
            <a:ext cx="108204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>
                <a:solidFill>
                  <a:schemeClr val="tx1"/>
                </a:solidFill>
              </a:rPr>
              <a:t>1</a:t>
            </a:r>
            <a:r>
              <a:rPr lang="pt-BR" altLang="pt-BR" sz="3600" dirty="0" smtClean="0">
                <a:solidFill>
                  <a:schemeClr val="tx1"/>
                </a:solidFill>
              </a:rPr>
              <a:t>. Resumo do Projeto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467406" y="1153886"/>
            <a:ext cx="10995251" cy="622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0000"/>
                </a:solidFill>
                <a:latin typeface="Trebuchet MS" panose="020B0603020202020204" pitchFamily="34" charset="0"/>
              </a:rPr>
              <a:t>1</a:t>
            </a:r>
            <a:r>
              <a:rPr lang="pt-BR" altLang="pt-BR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.1		</a:t>
            </a:r>
            <a:r>
              <a:rPr lang="pt-BR" altLang="pt-BR" sz="2400" b="1" dirty="0" smtClean="0">
                <a:solidFill>
                  <a:srgbClr val="000000"/>
                </a:solidFill>
                <a:latin typeface="+mn-lt"/>
              </a:rPr>
              <a:t>O </a:t>
            </a:r>
            <a:r>
              <a:rPr lang="pt-BR" altLang="pt-BR" sz="2400" b="1" dirty="0">
                <a:solidFill>
                  <a:srgbClr val="000000"/>
                </a:solidFill>
                <a:latin typeface="+mn-lt"/>
              </a:rPr>
              <a:t>resumo é a parte do projeto onde serão descritas as características do problema com suas causas e </a:t>
            </a:r>
            <a:r>
              <a:rPr lang="pt-BR" altLang="pt-BR" sz="2400" b="1" dirty="0" smtClean="0">
                <a:solidFill>
                  <a:srgbClr val="000000"/>
                </a:solidFill>
                <a:latin typeface="+mn-lt"/>
              </a:rPr>
              <a:t>efeitos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pt-BR" altLang="pt-BR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pt-BR" altLang="pt-BR" sz="2400" b="1" dirty="0" smtClean="0">
                <a:solidFill>
                  <a:srgbClr val="000000"/>
                </a:solidFill>
                <a:latin typeface="+mn-lt"/>
              </a:rPr>
              <a:t>Identificando o Problema: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+mn-lt"/>
                <a:cs typeface="Arial" charset="0"/>
              </a:rPr>
              <a:t>Existe um problema?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+mn-lt"/>
                <a:cs typeface="Arial" charset="0"/>
              </a:rPr>
              <a:t>Qual é o problema?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+mn-lt"/>
                <a:cs typeface="Arial" charset="0"/>
              </a:rPr>
              <a:t>Quais são os elementos essenciais do </a:t>
            </a:r>
            <a:r>
              <a:rPr lang="pt-BR" altLang="pt-BR" sz="2400" dirty="0" smtClean="0">
                <a:solidFill>
                  <a:srgbClr val="000000"/>
                </a:solidFill>
                <a:latin typeface="+mn-lt"/>
                <a:cs typeface="Arial" charset="0"/>
              </a:rPr>
              <a:t>problema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cs typeface="Arial" charset="0"/>
              </a:rPr>
              <a:t>?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+mn-lt"/>
                <a:cs typeface="Arial" charset="0"/>
              </a:rPr>
              <a:t>Quem está(</a:t>
            </a:r>
            <a:r>
              <a:rPr lang="pt-BR" altLang="pt-BR" sz="2400" dirty="0" err="1">
                <a:solidFill>
                  <a:srgbClr val="000000"/>
                </a:solidFill>
                <a:latin typeface="+mn-lt"/>
                <a:cs typeface="Arial" charset="0"/>
              </a:rPr>
              <a:t>ão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cs typeface="Arial" charset="0"/>
              </a:rPr>
              <a:t>) afetado(s) pelo problema?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cs typeface="Arial" charset="0"/>
              </a:rPr>
              <a:t>Ou seja, quais são os beneficiários?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pt-BR" altLang="pt-BR" sz="9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9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5" descr="https://memorialdeipaumirim.files.wordpress.com/2010/05/pontodeinterroga_o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064347" y="2033285"/>
            <a:ext cx="2727822" cy="2871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4"/>
          <a:stretch>
            <a:fillRect/>
          </a:stretch>
        </p:blipFill>
        <p:spPr bwMode="auto">
          <a:xfrm>
            <a:off x="1131334" y="1240231"/>
            <a:ext cx="8916050" cy="47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/>
            </a:extLst>
          </p:cNvPr>
          <p:cNvSpPr/>
          <p:nvPr/>
        </p:nvSpPr>
        <p:spPr>
          <a:xfrm>
            <a:off x="4221163" y="3117773"/>
            <a:ext cx="3193189" cy="8700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52" name="Título 3"/>
          <p:cNvSpPr>
            <a:spLocks noGrp="1"/>
          </p:cNvSpPr>
          <p:nvPr>
            <p:ph type="title"/>
          </p:nvPr>
        </p:nvSpPr>
        <p:spPr>
          <a:xfrm>
            <a:off x="594911" y="495758"/>
            <a:ext cx="8456766" cy="649995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200" dirty="0" smtClean="0">
                <a:solidFill>
                  <a:schemeClr val="tx1"/>
                </a:solidFill>
              </a:rPr>
              <a:t>Árvore do Problema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517792" y="209321"/>
            <a:ext cx="9558453" cy="782198"/>
          </a:xfrm>
        </p:spPr>
        <p:txBody>
          <a:bodyPr>
            <a:normAutofit/>
          </a:bodyPr>
          <a:lstStyle/>
          <a:p>
            <a:r>
              <a:rPr lang="pt-BR" altLang="pt-BR" sz="3600" dirty="0">
                <a:solidFill>
                  <a:schemeClr val="tx1"/>
                </a:solidFill>
              </a:rPr>
              <a:t>Árvore do Problema </a:t>
            </a:r>
            <a:endParaRPr lang="pt-BR" altLang="pt-BR" sz="3600" dirty="0" smtClean="0">
              <a:solidFill>
                <a:schemeClr val="tx1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1"/>
          <a:stretch>
            <a:fillRect/>
          </a:stretch>
        </p:blipFill>
        <p:spPr bwMode="auto">
          <a:xfrm>
            <a:off x="1058795" y="942364"/>
            <a:ext cx="10199888" cy="484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/>
            </a:extLst>
          </p:cNvPr>
          <p:cNvSpPr/>
          <p:nvPr/>
        </p:nvSpPr>
        <p:spPr>
          <a:xfrm>
            <a:off x="3973199" y="2865426"/>
            <a:ext cx="4540250" cy="1031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</a:rPr>
              <a:t>1.1	Identificando o Problema 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60627" y="2043567"/>
            <a:ext cx="11430000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Preste atenção nas imagens a seguir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lang="pt-BR" altLang="pt-BR" dirty="0" smtClean="0">
                <a:solidFill>
                  <a:srgbClr val="000000"/>
                </a:solidFill>
                <a:latin typeface="+mn-lt"/>
              </a:rPr>
              <a:t>Descreva </a:t>
            </a:r>
            <a:r>
              <a:rPr lang="pt-BR" altLang="pt-BR" dirty="0">
                <a:solidFill>
                  <a:srgbClr val="000000"/>
                </a:solidFill>
                <a:latin typeface="+mn-lt"/>
              </a:rPr>
              <a:t>em uma palavra o que cada uma delas te suscita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7" y="5925089"/>
            <a:ext cx="566062" cy="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568</Words>
  <Application>Microsoft Office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Trebuchet MS</vt:lpstr>
      <vt:lpstr>Wingdings</vt:lpstr>
      <vt:lpstr>Tema do Office</vt:lpstr>
      <vt:lpstr>Apresentação do PowerPoint</vt:lpstr>
      <vt:lpstr>Elaboração de Projetos Sociais</vt:lpstr>
      <vt:lpstr>Afinal o que é um projeto social? </vt:lpstr>
      <vt:lpstr>Roteiro para Elaboração do Projeto</vt:lpstr>
      <vt:lpstr>Roteiro para Elaboração do Projeto</vt:lpstr>
      <vt:lpstr>1. Resumo do Projeto</vt:lpstr>
      <vt:lpstr>Árvore do Problema </vt:lpstr>
      <vt:lpstr>Árvore do Problema </vt:lpstr>
      <vt:lpstr>1.1 Identificando o Problema </vt:lpstr>
      <vt:lpstr>1.1 Identificando o Problema </vt:lpstr>
      <vt:lpstr>Apresentação do PowerPoint</vt:lpstr>
      <vt:lpstr>1.1 Identificando o Problema </vt:lpstr>
      <vt:lpstr>1.1 Identificando o Problema </vt:lpstr>
      <vt:lpstr>1.1 Identificando o Problema </vt:lpstr>
      <vt:lpstr>Redação do Projeto</vt:lpstr>
      <vt:lpstr>Nova Justificativa SICONV: </vt:lpstr>
      <vt:lpstr>PROJETOS SOCIAIS</vt:lpstr>
      <vt:lpstr>SICONV </vt:lpstr>
      <vt:lpstr>Apresentação do PowerPoint</vt:lpstr>
      <vt:lpstr>Apresentação do PowerPoint</vt:lpstr>
      <vt:lpstr>Projeto Exemplo para Exercício</vt:lpstr>
      <vt:lpstr>Objeto do Projeto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Lidiana Goncalves Basilio</dc:creator>
  <cp:lastModifiedBy>Usuário do Windows</cp:lastModifiedBy>
  <cp:revision>13</cp:revision>
  <dcterms:created xsi:type="dcterms:W3CDTF">2019-04-23T20:09:45Z</dcterms:created>
  <dcterms:modified xsi:type="dcterms:W3CDTF">2019-09-17T00:53:46Z</dcterms:modified>
</cp:coreProperties>
</file>