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87" r:id="rId2"/>
    <p:sldId id="288" r:id="rId3"/>
    <p:sldId id="281" r:id="rId4"/>
    <p:sldId id="289" r:id="rId5"/>
    <p:sldId id="282" r:id="rId6"/>
    <p:sldId id="283" r:id="rId7"/>
    <p:sldId id="284" r:id="rId8"/>
    <p:sldId id="285" r:id="rId9"/>
    <p:sldId id="290" r:id="rId10"/>
    <p:sldId id="286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301" r:id="rId20"/>
    <p:sldId id="299" r:id="rId21"/>
    <p:sldId id="300" r:id="rId22"/>
  </p:sldIdLst>
  <p:sldSz cx="12192000" cy="6858000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33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472" cy="495465"/>
          </a:xfrm>
          <a:prstGeom prst="rect">
            <a:avLst/>
          </a:prstGeom>
        </p:spPr>
        <p:txBody>
          <a:bodyPr vert="horz" lIns="83137" tIns="41569" rIns="83137" bIns="41569" rtlCol="0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088" y="1"/>
            <a:ext cx="2972472" cy="495465"/>
          </a:xfrm>
          <a:prstGeom prst="rect">
            <a:avLst/>
          </a:prstGeom>
        </p:spPr>
        <p:txBody>
          <a:bodyPr vert="horz" lIns="83137" tIns="41569" rIns="83137" bIns="41569" rtlCol="0"/>
          <a:lstStyle>
            <a:lvl1pPr algn="r">
              <a:defRPr sz="1100"/>
            </a:lvl1pPr>
          </a:lstStyle>
          <a:p>
            <a:fld id="{65013FC6-E1CA-4A0A-85BC-FDF198609E68}" type="datetimeFigureOut">
              <a:rPr lang="pt-BR" smtClean="0"/>
              <a:pPr/>
              <a:t>08/10/2019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37" tIns="41569" rIns="83137" bIns="41569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513" y="4750898"/>
            <a:ext cx="5486976" cy="3887499"/>
          </a:xfrm>
          <a:prstGeom prst="rect">
            <a:avLst/>
          </a:prstGeom>
        </p:spPr>
        <p:txBody>
          <a:bodyPr vert="horz" lIns="83137" tIns="41569" rIns="83137" bIns="41569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198"/>
            <a:ext cx="2972472" cy="495465"/>
          </a:xfrm>
          <a:prstGeom prst="rect">
            <a:avLst/>
          </a:prstGeom>
        </p:spPr>
        <p:txBody>
          <a:bodyPr vert="horz" lIns="83137" tIns="41569" rIns="83137" bIns="41569" rtlCol="0" anchor="b"/>
          <a:lstStyle>
            <a:lvl1pPr algn="l">
              <a:defRPr sz="11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088" y="9377198"/>
            <a:ext cx="2972472" cy="495465"/>
          </a:xfrm>
          <a:prstGeom prst="rect">
            <a:avLst/>
          </a:prstGeom>
        </p:spPr>
        <p:txBody>
          <a:bodyPr vert="horz" lIns="83137" tIns="41569" rIns="83137" bIns="41569" rtlCol="0" anchor="b"/>
          <a:lstStyle>
            <a:lvl1pPr algn="r">
              <a:defRPr sz="1100"/>
            </a:lvl1pPr>
          </a:lstStyle>
          <a:p>
            <a:fld id="{0862251D-3A91-4D7A-A05D-C7292EE1B8D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272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2EC3-2AEE-496A-8AF8-BFE8958B421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5875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2EC3-2AEE-496A-8AF8-BFE8958B4219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5983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2EC3-2AEE-496A-8AF8-BFE8958B421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52682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F2EC3-2AEE-496A-8AF8-BFE8958B421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07243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1" y="1353162"/>
            <a:ext cx="7768492" cy="2343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x-none" dirty="0"/>
              <a:t>Click to edit Master title style</a:t>
            </a:r>
            <a:endParaRPr lang="en-US" dirty="0"/>
          </a:p>
        </p:txBody>
      </p:sp>
      <p:cxnSp>
        <p:nvCxnSpPr>
          <p:cNvPr id="8" name="Straight Connector 3"/>
          <p:cNvCxnSpPr/>
          <p:nvPr userDrawn="1"/>
        </p:nvCxnSpPr>
        <p:spPr>
          <a:xfrm>
            <a:off x="609601" y="3819773"/>
            <a:ext cx="7768492" cy="0"/>
          </a:xfrm>
          <a:prstGeom prst="line">
            <a:avLst/>
          </a:prstGeom>
          <a:ln w="762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 userDrawn="1"/>
        </p:nvSpPr>
        <p:spPr>
          <a:xfrm>
            <a:off x="609601" y="6289139"/>
            <a:ext cx="7768492" cy="36230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en-US" sz="1800" b="0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"/>
          </p:nvPr>
        </p:nvSpPr>
        <p:spPr>
          <a:xfrm>
            <a:off x="609600" y="3966955"/>
            <a:ext cx="5386917" cy="639762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0"/>
          </p:nvPr>
        </p:nvSpPr>
        <p:spPr>
          <a:xfrm>
            <a:off x="609600" y="5124150"/>
            <a:ext cx="5386917" cy="254949"/>
          </a:xfrm>
        </p:spPr>
        <p:txBody>
          <a:bodyPr anchor="t">
            <a:normAutofit/>
          </a:bodyPr>
          <a:lstStyle>
            <a:lvl1pPr marL="0" indent="0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idx="11"/>
          </p:nvPr>
        </p:nvSpPr>
        <p:spPr>
          <a:xfrm>
            <a:off x="609600" y="6289140"/>
            <a:ext cx="5386917" cy="254949"/>
          </a:xfrm>
        </p:spPr>
        <p:txBody>
          <a:bodyPr anchor="t">
            <a:noAutofit/>
          </a:bodyPr>
          <a:lstStyle>
            <a:lvl1pPr marL="0" indent="0">
              <a:buNone/>
              <a:defRPr sz="1600" b="0" i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dirty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57896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t-BR" sz="1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6"/>
          <p:cNvPicPr/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12191760" cy="685764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 panose="020F0302020204030204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Calibri" panose="020F0502020204030204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42FDAC3D-7B16-40BB-AA50-2F70E154F9D0}" type="datetime">
              <a:rPr lang="pt-BR" sz="1200" b="0" strike="noStrike" spc="-1">
                <a:solidFill>
                  <a:srgbClr val="8B8B8B"/>
                </a:solidFill>
                <a:latin typeface="Calibri" panose="020F0502020204030204"/>
              </a:rPr>
              <a:pPr>
                <a:lnSpc>
                  <a:spcPct val="100000"/>
                </a:lnSpc>
              </a:pPr>
              <a:t>08/10/2019</a:t>
            </a:fld>
            <a:endParaRPr lang="pt-BR" sz="1200" b="0" strike="noStrike" spc="-1">
              <a:latin typeface="Times New Roman" panose="02020603050405020304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pt-BR" sz="2400" b="0" strike="noStrike" spc="-1">
              <a:latin typeface="Times New Roman" panose="02020603050405020304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402ECC78-B7EB-4562-AB52-581387D2655C}" type="slidenum">
              <a:rPr lang="pt-BR" sz="1200" b="0" strike="noStrike" spc="-1">
                <a:solidFill>
                  <a:srgbClr val="8B8B8B"/>
                </a:solidFill>
                <a:latin typeface="Calibri" panose="020F0502020204030204"/>
              </a:rPr>
              <a:pPr algn="r">
                <a:lnSpc>
                  <a:spcPct val="100000"/>
                </a:lnSpc>
              </a:pPr>
              <a:t>‹nº›</a:t>
            </a:fld>
            <a:endParaRPr lang="pt-BR" sz="1200" b="0" strike="noStrike" spc="-1">
              <a:latin typeface="Times New Roman" panose="02020603050405020304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 panose="020F0502020204030204"/>
              </a:rPr>
              <a:t>Clique para editar o formato do texto da estrutura de tópicos</a:t>
            </a: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2.º nível da estrutura de tópicos</a:t>
            </a: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3.º nível da estrutura de tópicos</a:t>
            </a: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 panose="020F0502020204030204"/>
              </a:rPr>
              <a:t>4.º nível da estrutura de tópicos</a:t>
            </a: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5.º nível da estrutura de tópicos</a:t>
            </a: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6.º nível da estrutura de tópicos</a:t>
            </a: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 panose="020F050202020403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j-lt"/>
                <a:cs typeface="Arial" panose="020B0604020202020204" pitchFamily="34" charset="0"/>
              </a:rPr>
              <a:t>Alterações Normativas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pt-BR" dirty="0"/>
              <a:t>Cleber Fernando de almeida</a:t>
            </a:r>
          </a:p>
        </p:txBody>
      </p:sp>
    </p:spTree>
    <p:extLst>
      <p:ext uri="{BB962C8B-B14F-4D97-AF65-F5344CB8AC3E}">
        <p14:creationId xmlns="" xmlns:p14="http://schemas.microsoft.com/office/powerpoint/2010/main" val="154826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5167" y="916538"/>
            <a:ext cx="1158034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I - Nível I, R$ 250.000,00 &lt; R$ 750.000,00;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I – A – Nível I-A, R$ 750.000,00 &lt; R$ 1.500.000,00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dirty="0"/>
              <a:t>II - Nível II, &gt;= R$ 1.500.000,00 e &lt; R$ 5.000.000,00;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IV - Nível IV, R$ 100.000,00 &lt; R$ 1.000.000,00; 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sz="2000" dirty="0"/>
              <a:t>V - Nível V, =&gt; R$ 1.000.000,00).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558818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NÍVEIS</a:t>
            </a:r>
            <a:endParaRPr lang="pt-BR" sz="36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3039783"/>
            <a:ext cx="12192000" cy="63501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CONTRAPARTIDA - APORTE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166491" y="3705158"/>
            <a:ext cx="11859018" cy="2578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Art. 18. A contrapartida será calculada sobre o valor total do objeto e, se financeira, deverá: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I -  ser depositada na conta bancária específica do convênio em conformidade com os prazos estabelecidos no cronograma de desembolso, podendo haver antecipação de parcelas, inteiras ou parte, a critério do convenente; ou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pt-BR" sz="2000" dirty="0"/>
              <a:t>II - ser depositada na conta bancária específica do contrato de repasse após o desbloqueio dos recursos pela mandatária e previamente ao pagamento dos fornecedores ou prestadores de serviços.</a:t>
            </a:r>
          </a:p>
        </p:txBody>
      </p:sp>
    </p:spTree>
    <p:extLst>
      <p:ext uri="{BB962C8B-B14F-4D97-AF65-F5344CB8AC3E}">
        <p14:creationId xmlns="" xmlns:p14="http://schemas.microsoft.com/office/powerpoint/2010/main" val="1029277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80738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PRAZOS – CLÁUSULA SUSPENSIVA</a:t>
            </a:r>
            <a:endParaRPr lang="pt-BR" sz="36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3702153"/>
            <a:ext cx="12192000" cy="63501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PRAZOS MÁXIMOS DE VIGÊNCIA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-1" y="1256563"/>
            <a:ext cx="12087497" cy="1512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O prazo para cumprimento da cláusula suspensiva </a:t>
            </a:r>
            <a:r>
              <a:rPr lang="pt-BR" sz="2000" b="1" u="sng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não poderá exceder ao dia 30 de novembro do exercício seguinte ao da assinatura do instrumento</a:t>
            </a: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Para os </a:t>
            </a:r>
            <a:r>
              <a:rPr lang="pt-BR" sz="2000" dirty="0">
                <a:latin typeface="+mj-lt"/>
              </a:rPr>
              <a:t>instrumentos</a:t>
            </a: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celebrados pelo Ministério da Saúde, o prazo </a:t>
            </a:r>
            <a:r>
              <a:rPr lang="pt-BR" sz="2000" b="1" u="sng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poderá ser de até vinte e quatro meses, a contar da data da assinatura do instrumento</a:t>
            </a: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3" name="Retângulo 2"/>
          <p:cNvSpPr/>
          <p:nvPr/>
        </p:nvSpPr>
        <p:spPr>
          <a:xfrm>
            <a:off x="400594" y="4691718"/>
            <a:ext cx="10720251" cy="1161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36 (trinta e seis) meses para os instrumentos dos Níveis I, IV e V; 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48 (quarenta e oito) meses para os instrumentos do Nível II;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60 (sessenta) meses para os instrumentos do Nível III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882852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80738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PRORROGAÇÃO DOS PRAZOS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191590" y="925335"/>
            <a:ext cx="11617234" cy="5404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Excepcionalmente, os prazos máximos de vigência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poderão ser prorrogados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por prazo superior ao definido, quando: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- houver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atraso de liberação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 parcelas pelo concedente ou mandatária;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 -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paralisação da execução se der por determinação judicial ou por recomendação de órgãos de controle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III - desde que devidamente justificado pelo convenente e aceito pelo concedente ou mandatária, nos casos que o objeto do instrumento seja voltado para: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aquisição de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equipamentos que exijam adequação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ou outro aspecto que venha retardar a entrega do bem;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execução de obras que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não puderam ser iniciadas ou que foram paralisadas por eventos climáticos que retardaram a execução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ou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c) caso fortuito, força maior ou interferências imprevistas.</a:t>
            </a: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A prorrogação de que trata o deverá ser compatível com o período em que houve o atraso e deverá ser viável para conclusão do objeto pactuado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76635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6332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ALTERAÇÃO DO PRAZO PARA SOLICITAÇÃO DE TA</a:t>
            </a:r>
            <a:endParaRPr lang="pt-BR" sz="36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2399861"/>
            <a:ext cx="12192000" cy="65749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REGRAS PARA LIBERAÇÃO DE RECURSOS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235132" y="973076"/>
            <a:ext cx="1192203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+mj-lt"/>
                <a:ea typeface="Times New Roman" panose="02020603050405020304" pitchFamily="18" charset="0"/>
              </a:rPr>
              <a:t>O instrumento poderá ser alterado mediante proposta, devidamente formalizada e justificada, a ser apresentada ao concedente ou a mandatária em, no mínimo, 60 (sessenta) dias antes do término de sua vigência, vedada a alteração do objeto aprovado.</a:t>
            </a:r>
            <a:endParaRPr lang="pt-BR" sz="2000" dirty="0">
              <a:latin typeface="+mj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-34833" y="3288889"/>
            <a:ext cx="12191999" cy="312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liberação de recursos obedecerá ao cronograma de desembolso previsto no instrumento e deverá ocorrer da seguinte forma: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– para os instrumentos enquadrados nos: </a:t>
            </a: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- Níveis I, IV e V,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preferencialmente em parcela única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ou</a:t>
            </a: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b) - Níveis II e III,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no mínimo três parcelas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sendo que a primeira não poderá exceder a 20% (vinte por cento) do valor global do instrumento; </a:t>
            </a: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</a:rPr>
              <a:t>II - a liberação da primeira parcela ou parcela única ficará condicionada à conclusão da análise técnica e ao aceite do processo licitatório pelo concedente ou mandatária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736622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6332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NOVAS REGRAS PARA APLICAÇÃO DO 180 DIAS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217715" y="1385287"/>
            <a:ext cx="11887200" cy="2602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§ 19.  Os prazos de que tratam os §§ 7º, 8º, 15 e 17 deste artigo: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– </a:t>
            </a:r>
            <a:r>
              <a:rPr lang="pt-BR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deverão ser suspensos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nos casos em que a inexecução financeira for devido a atraso de liberação de parcelas pelo concedente ou mandatária, ou nos casos em que a paralisação da execução se der por determinação judicial ou por recomendação de órgãos de controle; ou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 – </a:t>
            </a:r>
            <a:r>
              <a:rPr lang="pt-BR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poderão ser prorrogados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desde que sejam devidamente motivados e que não fique caracterizada culpa ou inércia do convenente, nos casos de que tratam as alíneas “a”, “b” e “c” do inciso III do § 3º do art. 27 desta Portaria.</a:t>
            </a:r>
          </a:p>
        </p:txBody>
      </p:sp>
    </p:spTree>
    <p:extLst>
      <p:ext uri="{BB962C8B-B14F-4D97-AF65-F5344CB8AC3E}">
        <p14:creationId xmlns="" xmlns:p14="http://schemas.microsoft.com/office/powerpoint/2010/main" val="4034917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6332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LICITAÇÃO ANTERIOR A VIGÊNCIA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243839" y="1174197"/>
            <a:ext cx="11843657" cy="365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Art. 50-A. Quando o objeto envolver a </a:t>
            </a:r>
            <a:r>
              <a:rPr lang="pt-BR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aquisição de equipamentos ou a execução de custeio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em casos devidamente justificados pelo convenente e aceitos pelo concedente, poderá ser aceito:</a:t>
            </a:r>
          </a:p>
          <a:p>
            <a:pPr marL="838200" lvl="1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- licitação realizada antes da assinatura do instrumento, desde que: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fique demonstrado que a contratação é mais vantajosa para o convenente, se comparada com a realização de uma nova licitação;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 licitação tenha seguido as regras estabelecidas na legislação especifica de que trata o art. 49 desta Portaria, inclusive quanto à obrigatoriedade da existência de previsão de recursos orçamentários que assegurassem o pagamento das obrigações decorrentes de serviços a serem executados;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/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c) o objeto da licitação deve guardar compatibilidade com o objeto do instrumento, caracterizado no plano de trabalho, sendo vedada a utilização de objetos genéricos ou indefinidos; 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3927919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-10178"/>
            <a:ext cx="12192000" cy="66332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ADESÃO A ATA DE REGISTRO DE PREÇOS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60960" y="1460739"/>
            <a:ext cx="11782697" cy="2888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II – adesão a </a:t>
            </a:r>
            <a:r>
              <a:rPr lang="pt-BR" sz="2000" b="1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ata de registro de preços</a:t>
            </a: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, mesmo que o registro tenha sido homologado em data anterior ao início da vigência do instrumento, desde que: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ata esteja vigente;  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a ata permita motivadamente a adesão; 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 fique demonstrado que a adesão é mais vantajosa para o convenente se comparada com a realização de uma nova licitação; e</a:t>
            </a:r>
            <a:endParaRPr lang="pt-BR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t-BR" sz="2000" dirty="0">
                <a:latin typeface="+mj-lt"/>
                <a:ea typeface="Times New Roman" panose="02020603050405020304" pitchFamily="18" charset="0"/>
              </a:rPr>
              <a:t> d) a especificação dos itens a serem adquiridos esteja de acordo com o plano de trabalho </a:t>
            </a:r>
            <a:r>
              <a:rPr lang="pt-BR" sz="2000" dirty="0">
                <a:latin typeface="+mj-lt"/>
              </a:rPr>
              <a:t>aprovado; e</a:t>
            </a:r>
          </a:p>
        </p:txBody>
      </p:sp>
    </p:spTree>
    <p:extLst>
      <p:ext uri="{BB962C8B-B14F-4D97-AF65-F5344CB8AC3E}">
        <p14:creationId xmlns="" xmlns:p14="http://schemas.microsoft.com/office/powerpoint/2010/main" val="92051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0"/>
            <a:ext cx="12192000" cy="966651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CONTRATO CELEBRADO ANTES DO INÍCIO DA VIGÊNCIA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91440" y="1417886"/>
            <a:ext cx="12009120" cy="3218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III -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contrato celebrado em data anterior ao início da vigência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instrumento, desde que: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licitação tenha seguido as regras estabelecidas na legislação especifica de que trata o art. 49 desta Portaria, inclusive quanto a obrigatoriedade da existência de previsão de recursos orçamentários que assegurassem o pagamento das obrigações decorrentes do processo licitatório;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contrato esteja vigente;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fique demonstrado que o aproveitamento do contrato é mais vantajoso para o convenente se comparado com a realização de uma nova licitação;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d) a empresa vencedora da licitação venha mantendo durante a execução do contrato, todas as condições de habilitação e qualificação exigidas na licitação.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723342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44434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MARCOS PARA O ACOMPNHAMENTO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0" y="1217259"/>
            <a:ext cx="11974284" cy="3675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- na execução de obras e serviços de engenharia, o acompanhamento e a conformidade financeira serão realizados pelo concedente ou mandatária, por meio da verificação dos documentos inseridos no SICONV, das informações disponíveis nos aplicativos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bem como: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pt-BR" dirty="0"/>
              <a:t>	a) nos instrumentos do Nível I, pela vistoria final </a:t>
            </a:r>
            <a:r>
              <a:rPr lang="pt-BR" b="1" dirty="0"/>
              <a:t>in loco</a:t>
            </a:r>
            <a:r>
              <a:rPr lang="pt-BR" dirty="0"/>
              <a:t>, podendo ocorrer outras vistorias quando identificada a necessidade pelo órgão concedente ou pela mandatária;</a:t>
            </a:r>
            <a:endParaRPr lang="pt-BR" sz="1600" dirty="0"/>
          </a:p>
          <a:p>
            <a:pPr lvl="0"/>
            <a:r>
              <a:rPr lang="pt-BR" dirty="0"/>
              <a:t>	b) nos instrumentos do Nível I-A, pela vistorias </a:t>
            </a:r>
            <a:r>
              <a:rPr lang="pt-BR" b="1" dirty="0"/>
              <a:t>in loco</a:t>
            </a:r>
            <a:r>
              <a:rPr lang="pt-BR" dirty="0"/>
              <a:t> realizadas considerando os marcos de execução de 50% (cinquenta por cento) e 100% (cem por cento) do cronograma físico, podendo ocorrer outras vistorias quando identificada a necessidade pelo órgão concedente ou pela mandatária;</a:t>
            </a:r>
            <a:endParaRPr lang="pt-BR" sz="1600" dirty="0"/>
          </a:p>
          <a:p>
            <a:pPr lvl="0"/>
            <a:r>
              <a:rPr lang="pt-BR" dirty="0"/>
              <a:t>	c) nos instrumentos do Nível II, pelas vistorias </a:t>
            </a:r>
            <a:r>
              <a:rPr lang="pt-BR" b="1" dirty="0"/>
              <a:t>in loco</a:t>
            </a:r>
            <a:r>
              <a:rPr lang="pt-BR" dirty="0"/>
              <a:t> realizadas considerando os marcos de execução de 30% (trinta por cento), 60% (sessenta por cento) e 100% (cem por cento) do cronograma físico, podendo ocorrer outras vistorias quando identificada a necessidade pelo órgão concedente ou pela mandatária; </a:t>
            </a:r>
            <a:endParaRPr lang="pt-BR" sz="1600" dirty="0"/>
          </a:p>
          <a:p>
            <a:pPr lvl="0"/>
            <a:r>
              <a:rPr lang="pt-BR" dirty="0"/>
              <a:t>	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433723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644434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NOVOS MARCOS PARA O ACOMPNHAMENTO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0" y="1217259"/>
            <a:ext cx="1197428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dirty="0"/>
              <a:t>	d) nos convênios do Nível III, por no mínimo 5 (cinco) vistorias </a:t>
            </a:r>
            <a:r>
              <a:rPr lang="pt-BR" b="1" dirty="0"/>
              <a:t>in loco</a:t>
            </a:r>
            <a:r>
              <a:rPr lang="pt-BR" dirty="0"/>
              <a:t>, podendo ocorrer outras vistorias considerando a especificidade e o andamento da execução do objeto pactuado; </a:t>
            </a:r>
            <a:endParaRPr lang="pt-BR" sz="1600" dirty="0"/>
          </a:p>
          <a:p>
            <a:pPr lvl="0"/>
            <a:r>
              <a:rPr lang="pt-BR" dirty="0"/>
              <a:t>	e) nos contratos de repasse do Nível III-A, por no mínimo 5 (cinco) vistorias </a:t>
            </a:r>
            <a:r>
              <a:rPr lang="pt-BR" b="1" dirty="0"/>
              <a:t>in loco</a:t>
            </a:r>
            <a:r>
              <a:rPr lang="pt-BR" dirty="0"/>
              <a:t>, podendo ocorrer outras vistorias considerando a especificidade e o andamento da execução do objeto pactuado;</a:t>
            </a:r>
            <a:endParaRPr lang="pt-BR" sz="1600" dirty="0"/>
          </a:p>
          <a:p>
            <a:pPr lvl="0"/>
            <a:r>
              <a:rPr lang="pt-BR" dirty="0"/>
              <a:t>	f) nos contratos de repasse do Nível III-B, por no mínimo 8 (oito) vistorias </a:t>
            </a:r>
            <a:r>
              <a:rPr lang="pt-BR" b="1" dirty="0"/>
              <a:t>in loco</a:t>
            </a:r>
            <a:r>
              <a:rPr lang="pt-BR" dirty="0"/>
              <a:t>, podendo ocorrer outras vistorias considerando a especificidade e o andamento da execução do objeto pactuado;</a:t>
            </a:r>
            <a:endParaRPr lang="pt-BR" sz="1600" dirty="0"/>
          </a:p>
          <a:p>
            <a:pPr lvl="0"/>
            <a:r>
              <a:rPr lang="pt-BR" dirty="0"/>
              <a:t>	g) nos contratos de repasse do Nível III-C, por no mínimo 12 (doze) vistorias </a:t>
            </a:r>
            <a:r>
              <a:rPr lang="pt-BR" b="1" dirty="0"/>
              <a:t>in loco</a:t>
            </a:r>
            <a:r>
              <a:rPr lang="pt-BR" dirty="0"/>
              <a:t>, podendo ocorrer outras vistorias considerando a especificidade e o andamento da execução do objeto pactuado;</a:t>
            </a:r>
            <a:endParaRPr lang="pt-BR" sz="1600" dirty="0"/>
          </a:p>
          <a:p>
            <a:pPr lvl="1"/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II - na execução de custeio e aquisição de equipamentos dos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instrumentos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 dos Níveis IV e V, o acompanhamento e a conformidade financeira será realizado pelo </a:t>
            </a:r>
            <a:r>
              <a:rPr lang="pt-BR" sz="2000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concedente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, por meio da verificação dos documentos inseridos no SICONV, bem como das informações disponíveis nos aplicativos,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podendo haver visitas ao local quando identificada a necessidade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2419769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j-lt"/>
                <a:cs typeface="Arial" panose="020B0604020202020204" pitchFamily="34" charset="0"/>
              </a:rPr>
              <a:t>Decreto da Plataforma +Brasil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51401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0" y="1"/>
            <a:ext cx="12192000" cy="1227908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DEFINIÇÃO DE PRAZOS PARA INÍCIO DO PROCESSO LICITATÓRIO</a:t>
            </a:r>
            <a:endParaRPr lang="pt-BR" sz="3600" dirty="0"/>
          </a:p>
        </p:txBody>
      </p:sp>
      <p:sp>
        <p:nvSpPr>
          <p:cNvPr id="3" name="Retângulo 2"/>
          <p:cNvSpPr/>
          <p:nvPr/>
        </p:nvSpPr>
        <p:spPr>
          <a:xfrm>
            <a:off x="0" y="1414153"/>
            <a:ext cx="11826240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prazo para início do procedimento licitatório será de até 60 (sessenta) dias e poderá ser prorrogado uma única vez, desde que motivado pelo convenente e aceito pelo concedente ou mandatária.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07998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0" y="0"/>
            <a:ext cx="12192000" cy="644434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OUTROS PRAZOS</a:t>
            </a:r>
            <a:endParaRPr lang="pt-BR" sz="3600" dirty="0"/>
          </a:p>
        </p:txBody>
      </p:sp>
      <p:sp>
        <p:nvSpPr>
          <p:cNvPr id="4" name="Retângulo 3"/>
          <p:cNvSpPr/>
          <p:nvPr/>
        </p:nvSpPr>
        <p:spPr>
          <a:xfrm>
            <a:off x="287381" y="833573"/>
            <a:ext cx="11582401" cy="5172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Regime Simplificado, o concedente, a mandatária e o convenente deverão observar os seguintes prazos: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81000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– para os instrumentos dos Níveis I e I-A: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análise do projeto básico, pelo concedente ou mandatária, deverá ser realizada em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até 30 (trinta) dias, contados do recebimento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início das ações afetas ao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procedimento licitatório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 execução do objeto, pelo convenente, deverá ocorrer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até 60 (sessenta) dias após a emissão do laudo de análise técnica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aceite do processo licitatório, pelo concedente ou mandatária,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deverá ser efetivado em até 30 (trinta) dias da sua apresentação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38200" lvl="1" algn="just">
              <a:lnSpc>
                <a:spcPct val="107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II – para os instrumentos do Nível IV: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</a:pP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início das ações afetas ao procedimento licitatório para execução do objeto, pelo convenente, deverá ocorrer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em até 60 (sessenta) dias 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após a assinatura do instrumento ou aceite do termo de referência; e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/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b) o aceite do processo licitatório, pelo concedente, deverá ser efetivado </a:t>
            </a: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</a:rPr>
              <a:t>em até 30 dias da sua apresentação</a:t>
            </a:r>
            <a:r>
              <a:rPr lang="pt-BR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t-BR" sz="2000" dirty="0"/>
          </a:p>
        </p:txBody>
      </p:sp>
    </p:spTree>
    <p:extLst>
      <p:ext uri="{BB962C8B-B14F-4D97-AF65-F5344CB8AC3E}">
        <p14:creationId xmlns="" xmlns:p14="http://schemas.microsoft.com/office/powerpoint/2010/main" val="149522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8412" y="121200"/>
            <a:ext cx="10595674" cy="1325160"/>
          </a:xfrm>
        </p:spPr>
        <p:txBody>
          <a:bodyPr/>
          <a:lstStyle/>
          <a:p>
            <a:r>
              <a:rPr lang="pt-BR" sz="3200" b="1" spc="-1" dirty="0">
                <a:solidFill>
                  <a:srgbClr val="0066B3"/>
                </a:solidFill>
                <a:latin typeface="Verdana" panose="020B0604030504040204"/>
                <a:ea typeface="DejaVu Sans" panose="020B0603030804020204"/>
                <a:cs typeface="+mn-cs"/>
              </a:rPr>
              <a:t>Regulamentação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412" y="1446360"/>
            <a:ext cx="99699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000" dirty="0"/>
              <a:t>Novo Decreto de regulamentação de convênios e contratos de repasse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Confeccionado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Parecer favorável da CONJUR/PGFN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Enviado para o Gabinete do Ministro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/>
              <a:t>Enviado para assinatura dos demais Signatários</a:t>
            </a:r>
          </a:p>
        </p:txBody>
      </p:sp>
    </p:spTree>
    <p:extLst>
      <p:ext uri="{BB962C8B-B14F-4D97-AF65-F5344CB8AC3E}">
        <p14:creationId xmlns="" xmlns:p14="http://schemas.microsoft.com/office/powerpoint/2010/main" val="2165417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j-lt"/>
                <a:cs typeface="Arial" panose="020B0604020202020204" pitchFamily="34" charset="0"/>
              </a:rPr>
              <a:t>Novo Decreto para regulamentação de convênios e contratos de repasse</a:t>
            </a:r>
          </a:p>
        </p:txBody>
      </p:sp>
    </p:spTree>
    <p:extLst>
      <p:ext uri="{BB962C8B-B14F-4D97-AF65-F5344CB8AC3E}">
        <p14:creationId xmlns="" xmlns:p14="http://schemas.microsoft.com/office/powerpoint/2010/main" val="85874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0" y="-10178"/>
            <a:ext cx="12192000" cy="803613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EXECUÇÃO DE OBRAS E SERVIÇOS DE ENGENHARIA</a:t>
            </a:r>
            <a:endParaRPr lang="pt-BR" sz="3600" dirty="0"/>
          </a:p>
        </p:txBody>
      </p:sp>
      <p:sp>
        <p:nvSpPr>
          <p:cNvPr id="13" name="Retângulo 12"/>
          <p:cNvSpPr/>
          <p:nvPr/>
        </p:nvSpPr>
        <p:spPr>
          <a:xfrm>
            <a:off x="704088" y="1379963"/>
            <a:ext cx="11237976" cy="2474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600"/>
              </a:spcAft>
            </a:pPr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600"/>
              </a:spcAft>
            </a:pP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Contrato de Repasse                          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    </a:t>
            </a: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Instituição Mandatária (federal ou estadual).</a:t>
            </a:r>
          </a:p>
          <a:p>
            <a:pPr indent="450215" algn="just">
              <a:lnSpc>
                <a:spcPct val="107000"/>
              </a:lnSpc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indent="450215" algn="just">
              <a:lnSpc>
                <a:spcPct val="107000"/>
              </a:lnSpc>
              <a:spcAft>
                <a:spcPts val="600"/>
              </a:spcAft>
            </a:pPr>
            <a:endParaRPr lang="pt-BR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450215" algn="just">
              <a:lnSpc>
                <a:spcPct val="107000"/>
              </a:lnSpc>
              <a:spcAft>
                <a:spcPts val="600"/>
              </a:spcAft>
            </a:pPr>
            <a:r>
              <a:rPr lang="pt-BR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Convênio</a:t>
            </a:r>
          </a:p>
        </p:txBody>
      </p:sp>
      <p:sp>
        <p:nvSpPr>
          <p:cNvPr id="6" name="Seta para a direita 5"/>
          <p:cNvSpPr/>
          <p:nvPr/>
        </p:nvSpPr>
        <p:spPr>
          <a:xfrm>
            <a:off x="4864608" y="1830156"/>
            <a:ext cx="1997964" cy="488057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have esquerda 11"/>
          <p:cNvSpPr/>
          <p:nvPr/>
        </p:nvSpPr>
        <p:spPr>
          <a:xfrm>
            <a:off x="4352544" y="2560892"/>
            <a:ext cx="594360" cy="2541460"/>
          </a:xfrm>
          <a:prstGeom prst="leftBrace">
            <a:avLst/>
          </a:prstGeom>
          <a:ln w="53975">
            <a:solidFill>
              <a:srgbClr val="00206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 para a direita 20"/>
          <p:cNvSpPr/>
          <p:nvPr/>
        </p:nvSpPr>
        <p:spPr>
          <a:xfrm>
            <a:off x="4946904" y="2904741"/>
            <a:ext cx="1997964" cy="484539"/>
          </a:xfrm>
          <a:prstGeom prst="rightArrow">
            <a:avLst/>
          </a:prstGeom>
          <a:solidFill>
            <a:srgbClr val="A255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7235190" y="2904741"/>
            <a:ext cx="464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Quando o concedente dispuser de estrutura para operacionalizar todas as fases do processo.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235190" y="4123296"/>
            <a:ext cx="4642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Quando contratar empresas de engenharia voltadas para a realização de análises técnicas de serviços de engenharia credenciadas.</a:t>
            </a:r>
            <a:endParaRPr lang="pt-BR" dirty="0"/>
          </a:p>
        </p:txBody>
      </p:sp>
      <p:sp>
        <p:nvSpPr>
          <p:cNvPr id="23" name="Seta para a direita 22"/>
          <p:cNvSpPr/>
          <p:nvPr/>
        </p:nvSpPr>
        <p:spPr>
          <a:xfrm>
            <a:off x="4946904" y="4341962"/>
            <a:ext cx="1997964" cy="456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0795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6446687" y="1585543"/>
            <a:ext cx="5522976" cy="42519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1666150" y="2523555"/>
            <a:ext cx="2832116" cy="65441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21508" y="3427774"/>
            <a:ext cx="5873496" cy="9927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-10178"/>
            <a:ext cx="12192000" cy="837492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/>
              <a:t>DESTINAÇÃO DOS BENS REMANESCENTES</a:t>
            </a:r>
            <a:endParaRPr lang="pt-BR" sz="3600" dirty="0"/>
          </a:p>
        </p:txBody>
      </p:sp>
      <p:sp>
        <p:nvSpPr>
          <p:cNvPr id="2" name="CaixaDeTexto 1"/>
          <p:cNvSpPr txBox="1"/>
          <p:nvPr/>
        </p:nvSpPr>
        <p:spPr>
          <a:xfrm>
            <a:off x="1796952" y="2666096"/>
            <a:ext cx="257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Bens Remanescentes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73864" y="3574363"/>
            <a:ext cx="54200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b="1" dirty="0"/>
              <a:t>Materiais permanentes adquiridos com recursos </a:t>
            </a:r>
          </a:p>
          <a:p>
            <a:pPr algn="just"/>
            <a:r>
              <a:rPr lang="pt-BR" b="1" dirty="0"/>
              <a:t>de convênios ou contratos de repasse </a:t>
            </a:r>
          </a:p>
          <a:p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7426565" y="1681104"/>
            <a:ext cx="356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Titularidade dos CONVENENTES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042580" y="3236999"/>
            <a:ext cx="43311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Manifestação de compromisso de utilização </a:t>
            </a:r>
          </a:p>
          <a:p>
            <a:pPr algn="ctr"/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dos bens no programa governamental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6817259" y="2506981"/>
            <a:ext cx="4888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Contabilização e guarda dos bens remanescentes 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6160174" y="4325141"/>
            <a:ext cx="580948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Poderá haver cláusula de titularidade específica no </a:t>
            </a:r>
          </a:p>
          <a:p>
            <a:pPr indent="450215" algn="ctr"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instrumento destinando os bens remanescentes para o órgão </a:t>
            </a:r>
          </a:p>
          <a:p>
            <a:pPr indent="450215" algn="ctr"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Times New Roman" panose="02020603050405020304" pitchFamily="18" charset="0"/>
              </a:rPr>
              <a:t>ou a entidade pública federal concedente.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418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3008376" y="5066548"/>
            <a:ext cx="631850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Pentágono 12"/>
          <p:cNvSpPr/>
          <p:nvPr/>
        </p:nvSpPr>
        <p:spPr>
          <a:xfrm>
            <a:off x="960120" y="2079924"/>
            <a:ext cx="4590288" cy="16824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0" y="-10178"/>
            <a:ext cx="12192000" cy="785974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05825"/>
                </a:solidFill>
                <a:latin typeface="Calibri" panose="020F0502020204030204" pitchFamily="34" charset="0"/>
              </a:rPr>
              <a:t>PARCELAMENTO DE DÉBITOS</a:t>
            </a:r>
          </a:p>
        </p:txBody>
      </p:sp>
      <p:sp>
        <p:nvSpPr>
          <p:cNvPr id="2" name="Retângulo 1"/>
          <p:cNvSpPr/>
          <p:nvPr/>
        </p:nvSpPr>
        <p:spPr>
          <a:xfrm>
            <a:off x="3012186" y="5066547"/>
            <a:ext cx="6150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6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O concedente deverá esgotar todas as medidas administrativas necessárias à reparação do dano ao erário ou, no caso de obras, as medidas que visem à conclusão do objeto.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97280" y="2188630"/>
            <a:ext cx="3675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Nos casos em que a PRESTAÇÃO DE CONTAS FINAL receber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parecer conclusivo de aprovação parcial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rejeição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</a:rPr>
              <a:t> ou </a:t>
            </a: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</a:rPr>
              <a:t>não for apresentada no prazo estabelecido 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864262" y="4275032"/>
            <a:ext cx="404469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t-BR" sz="1600" dirty="0"/>
              <a:t>O parcelamento ocorrerá previamente à </a:t>
            </a:r>
          </a:p>
          <a:p>
            <a:r>
              <a:rPr lang="pt-BR" sz="1600" dirty="0"/>
              <a:t>instauração da tomada de contas especial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550408" y="2422455"/>
            <a:ext cx="5458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 convenente poderá realizar </a:t>
            </a:r>
          </a:p>
          <a:p>
            <a:pPr algn="ctr"/>
            <a:r>
              <a:rPr lang="pt-BR" dirty="0"/>
              <a:t>PARCELAMENTO ADMINISTRATIVO de </a:t>
            </a:r>
          </a:p>
          <a:p>
            <a:pPr algn="ctr"/>
            <a:r>
              <a:rPr lang="pt-BR" dirty="0"/>
              <a:t>débitos para devolução dos recursos</a:t>
            </a:r>
          </a:p>
        </p:txBody>
      </p:sp>
    </p:spTree>
    <p:extLst>
      <p:ext uri="{BB962C8B-B14F-4D97-AF65-F5344CB8AC3E}">
        <p14:creationId xmlns="" xmlns:p14="http://schemas.microsoft.com/office/powerpoint/2010/main" val="171515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8906" y="3106010"/>
            <a:ext cx="2752725" cy="971550"/>
          </a:xfrm>
          <a:prstGeom prst="rect">
            <a:avLst/>
          </a:prstGeom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0" y="-10178"/>
            <a:ext cx="12192000" cy="776532"/>
          </a:xfrm>
          <a:prstGeom prst="rect">
            <a:avLst/>
          </a:prstGeom>
          <a:solidFill>
            <a:schemeClr val="accent2">
              <a:lumMod val="75000"/>
              <a:alpha val="40000"/>
            </a:schemeClr>
          </a:solidFill>
        </p:spPr>
        <p:txBody>
          <a:bodyPr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b="1" dirty="0">
                <a:solidFill>
                  <a:srgbClr val="005825"/>
                </a:solidFill>
                <a:latin typeface="Calibri" panose="020F0502020204030204" pitchFamily="34" charset="0"/>
              </a:rPr>
              <a:t>REQUISITOS PARA REPASSES A </a:t>
            </a:r>
            <a:r>
              <a:rPr lang="pt-BR" sz="3600" b="1" dirty="0" err="1">
                <a:solidFill>
                  <a:srgbClr val="005825"/>
                </a:solidFill>
                <a:latin typeface="Calibri" panose="020F0502020204030204" pitchFamily="34" charset="0"/>
              </a:rPr>
              <a:t>OSCs</a:t>
            </a:r>
            <a:endParaRPr lang="pt-BR" sz="3600" b="1" dirty="0">
              <a:solidFill>
                <a:srgbClr val="005825"/>
              </a:solidFill>
              <a:latin typeface="Calibri" panose="020F050202020403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271017" y="2128041"/>
            <a:ext cx="9400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Índice de preenchimento de no mínimo 71% das suas informações no Mapa das Organizações da Sociedade Civil* como requisito para as entidades privadas sem fins lucrativos celebrarem convênio ou contrato de repasse.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271017" y="4288536"/>
            <a:ext cx="9400030" cy="95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/>
              <a:t>Previsão para estabelecimento de indicadores de desempenho das transferências e de seus partícipes, com vistas a fortalecer a governança, transparência e eficácia na execução das políticas públicas da União.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8193023" y="3896741"/>
            <a:ext cx="2478024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700" dirty="0"/>
              <a:t>*art. 81 do Decreto 8.726/2016.</a:t>
            </a:r>
          </a:p>
          <a:p>
            <a:pPr algn="r"/>
            <a:endParaRPr lang="pt-BR" sz="1050" dirty="0"/>
          </a:p>
        </p:txBody>
      </p:sp>
    </p:spTree>
    <p:extLst>
      <p:ext uri="{BB962C8B-B14F-4D97-AF65-F5344CB8AC3E}">
        <p14:creationId xmlns="" xmlns:p14="http://schemas.microsoft.com/office/powerpoint/2010/main" val="3624326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+mj-lt"/>
                <a:cs typeface="Arial" panose="020B0604020202020204" pitchFamily="34" charset="0"/>
              </a:rPr>
              <a:t>Alteração da PI nº 424/2016 – 4,5%</a:t>
            </a:r>
          </a:p>
        </p:txBody>
      </p:sp>
    </p:spTree>
    <p:extLst>
      <p:ext uri="{BB962C8B-B14F-4D97-AF65-F5344CB8AC3E}">
        <p14:creationId xmlns="" xmlns:p14="http://schemas.microsoft.com/office/powerpoint/2010/main" val="192616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5288</TotalTime>
  <Words>1579</Words>
  <Application>Microsoft Office PowerPoint</Application>
  <PresentationFormat>Personalizar</PresentationFormat>
  <Paragraphs>125</Paragraphs>
  <Slides>21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Office Theme</vt:lpstr>
      <vt:lpstr>Alterações Normativas</vt:lpstr>
      <vt:lpstr>Decreto da Plataforma +Brasil</vt:lpstr>
      <vt:lpstr>Regulamentação </vt:lpstr>
      <vt:lpstr>Novo Decreto para regulamentação de convênios e contratos de repasse</vt:lpstr>
      <vt:lpstr>Slide 5</vt:lpstr>
      <vt:lpstr>Slide 6</vt:lpstr>
      <vt:lpstr>Slide 7</vt:lpstr>
      <vt:lpstr>Slide 8</vt:lpstr>
      <vt:lpstr>Alteração da PI nº 424/2016 – 4,5%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lastModifiedBy>not</cp:lastModifiedBy>
  <cp:revision>129</cp:revision>
  <cp:lastPrinted>2019-02-05T13:48:00Z</cp:lastPrinted>
  <dcterms:created xsi:type="dcterms:W3CDTF">2019-01-08T13:56:00Z</dcterms:created>
  <dcterms:modified xsi:type="dcterms:W3CDTF">2019-10-08T16:57:58Z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  <property fmtid="{D5CDD505-2E9C-101B-9397-08002B2CF9AE}" pid="12" name="KSOProductBuildVer">
    <vt:lpwstr>1046-10.2.0.7635</vt:lpwstr>
  </property>
</Properties>
</file>